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8.gif" ContentType="image/gif"/>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710" r:id="rId2"/>
    <p:sldMasterId id="2147483720" r:id="rId3"/>
  </p:sldMasterIdLst>
  <p:notesMasterIdLst>
    <p:notesMasterId r:id="rId49"/>
  </p:notesMasterIdLst>
  <p:handoutMasterIdLst>
    <p:handoutMasterId r:id="rId50"/>
  </p:handoutMasterIdLst>
  <p:sldIdLst>
    <p:sldId id="256" r:id="rId4"/>
    <p:sldId id="278" r:id="rId5"/>
    <p:sldId id="260" r:id="rId6"/>
    <p:sldId id="303" r:id="rId7"/>
    <p:sldId id="286" r:id="rId8"/>
    <p:sldId id="257" r:id="rId9"/>
    <p:sldId id="293" r:id="rId10"/>
    <p:sldId id="287" r:id="rId11"/>
    <p:sldId id="258" r:id="rId12"/>
    <p:sldId id="314" r:id="rId13"/>
    <p:sldId id="315" r:id="rId14"/>
    <p:sldId id="269" r:id="rId15"/>
    <p:sldId id="270" r:id="rId16"/>
    <p:sldId id="288" r:id="rId17"/>
    <p:sldId id="316" r:id="rId18"/>
    <p:sldId id="262" r:id="rId19"/>
    <p:sldId id="308" r:id="rId20"/>
    <p:sldId id="274" r:id="rId21"/>
    <p:sldId id="307" r:id="rId22"/>
    <p:sldId id="275" r:id="rId23"/>
    <p:sldId id="276" r:id="rId24"/>
    <p:sldId id="281" r:id="rId25"/>
    <p:sldId id="265" r:id="rId26"/>
    <p:sldId id="285" r:id="rId27"/>
    <p:sldId id="283" r:id="rId28"/>
    <p:sldId id="292" r:id="rId29"/>
    <p:sldId id="264" r:id="rId30"/>
    <p:sldId id="279" r:id="rId31"/>
    <p:sldId id="298" r:id="rId32"/>
    <p:sldId id="299" r:id="rId33"/>
    <p:sldId id="302" r:id="rId34"/>
    <p:sldId id="300" r:id="rId35"/>
    <p:sldId id="301" r:id="rId36"/>
    <p:sldId id="289" r:id="rId37"/>
    <p:sldId id="280" r:id="rId38"/>
    <p:sldId id="290" r:id="rId39"/>
    <p:sldId id="266" r:id="rId40"/>
    <p:sldId id="310" r:id="rId41"/>
    <p:sldId id="311" r:id="rId42"/>
    <p:sldId id="294" r:id="rId43"/>
    <p:sldId id="296" r:id="rId44"/>
    <p:sldId id="312" r:id="rId45"/>
    <p:sldId id="291" r:id="rId46"/>
    <p:sldId id="267" r:id="rId47"/>
    <p:sldId id="313" r:id="rId48"/>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p15:clr>
            <a:srgbClr val="A4A3A4"/>
          </p15:clr>
        </p15:guide>
        <p15:guide id="2" pos="15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6C4"/>
    <a:srgbClr val="00407A"/>
    <a:srgbClr val="1D8DB0"/>
    <a:srgbClr val="278E74"/>
    <a:srgbClr val="3BBB99"/>
    <a:srgbClr val="116E8A"/>
    <a:srgbClr val="147694"/>
    <a:srgbClr val="177E9D"/>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5" autoAdjust="0"/>
    <p:restoredTop sz="62752" autoAdjust="0"/>
  </p:normalViewPr>
  <p:slideViewPr>
    <p:cSldViewPr snapToObjects="1" showGuides="1">
      <p:cViewPr varScale="1">
        <p:scale>
          <a:sx n="50" d="100"/>
          <a:sy n="50" d="100"/>
        </p:scale>
        <p:origin x="1812" y="36"/>
      </p:cViewPr>
      <p:guideLst>
        <p:guide orient="horz" pos="2296"/>
        <p:guide pos="1519"/>
      </p:guideLst>
    </p:cSldViewPr>
  </p:slideViewPr>
  <p:outlineViewPr>
    <p:cViewPr>
      <p:scale>
        <a:sx n="25" d="100"/>
        <a:sy n="25" d="100"/>
      </p:scale>
      <p:origin x="0" y="-5346"/>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74" d="100"/>
          <a:sy n="74" d="100"/>
        </p:scale>
        <p:origin x="2964"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A7567A-0E45-436F-ABB9-516F76F63E21}" type="doc">
      <dgm:prSet loTypeId="urn:microsoft.com/office/officeart/2005/8/layout/cycle5" loCatId="cycle" qsTypeId="urn:microsoft.com/office/officeart/2005/8/quickstyle/simple4" qsCatId="simple" csTypeId="urn:microsoft.com/office/officeart/2005/8/colors/accent1_2" csCatId="accent1" phldr="1"/>
      <dgm:spPr/>
      <dgm:t>
        <a:bodyPr/>
        <a:lstStyle/>
        <a:p>
          <a:endParaRPr lang="nl-BE"/>
        </a:p>
      </dgm:t>
    </dgm:pt>
    <dgm:pt modelId="{0E161F21-D2AF-4245-9AD3-1ED21B04C0F1}">
      <dgm:prSet phldrT="[Text]"/>
      <dgm:spPr/>
      <dgm:t>
        <a:bodyPr/>
        <a:lstStyle/>
        <a:p>
          <a:r>
            <a:rPr lang="nl-BE" dirty="0" smtClean="0"/>
            <a:t>See</a:t>
          </a:r>
          <a:endParaRPr lang="nl-BE" dirty="0"/>
        </a:p>
      </dgm:t>
    </dgm:pt>
    <dgm:pt modelId="{BA78D68E-AAE7-4F49-8CF0-CCF257270A6E}" type="parTrans" cxnId="{5E514231-CAD7-4D0C-8D62-5DD911AD536C}">
      <dgm:prSet/>
      <dgm:spPr/>
      <dgm:t>
        <a:bodyPr/>
        <a:lstStyle/>
        <a:p>
          <a:endParaRPr lang="nl-BE"/>
        </a:p>
      </dgm:t>
    </dgm:pt>
    <dgm:pt modelId="{A5142708-0916-4B78-BF10-E2F63C20252A}" type="sibTrans" cxnId="{5E514231-CAD7-4D0C-8D62-5DD911AD536C}">
      <dgm:prSet/>
      <dgm:spPr/>
      <dgm:t>
        <a:bodyPr/>
        <a:lstStyle/>
        <a:p>
          <a:endParaRPr lang="nl-BE"/>
        </a:p>
      </dgm:t>
    </dgm:pt>
    <dgm:pt modelId="{7F31346E-8A90-4EE9-BDAB-CC4AFFF80D1D}">
      <dgm:prSet phldrT="[Text]"/>
      <dgm:spPr/>
      <dgm:t>
        <a:bodyPr/>
        <a:lstStyle/>
        <a:p>
          <a:r>
            <a:rPr lang="nl-BE" dirty="0" smtClean="0"/>
            <a:t>Think</a:t>
          </a:r>
          <a:endParaRPr lang="nl-BE" dirty="0"/>
        </a:p>
      </dgm:t>
    </dgm:pt>
    <dgm:pt modelId="{ECD197ED-656F-4976-A0CC-00BB1FF64F97}" type="parTrans" cxnId="{BDB59357-9B3E-485C-ABFD-653137572AA8}">
      <dgm:prSet/>
      <dgm:spPr/>
      <dgm:t>
        <a:bodyPr/>
        <a:lstStyle/>
        <a:p>
          <a:endParaRPr lang="nl-BE"/>
        </a:p>
      </dgm:t>
    </dgm:pt>
    <dgm:pt modelId="{AB561737-D9E4-4ED0-BEA6-50ECF2F25E20}" type="sibTrans" cxnId="{BDB59357-9B3E-485C-ABFD-653137572AA8}">
      <dgm:prSet/>
      <dgm:spPr/>
      <dgm:t>
        <a:bodyPr/>
        <a:lstStyle/>
        <a:p>
          <a:endParaRPr lang="nl-BE"/>
        </a:p>
      </dgm:t>
    </dgm:pt>
    <dgm:pt modelId="{C4B71BBE-85DD-4B8A-AA7C-A506E30D41E7}">
      <dgm:prSet phldrT="[Text]"/>
      <dgm:spPr/>
      <dgm:t>
        <a:bodyPr/>
        <a:lstStyle/>
        <a:p>
          <a:pPr algn="ctr"/>
          <a:r>
            <a:rPr lang="nl-BE" dirty="0" smtClean="0"/>
            <a:t>Act</a:t>
          </a:r>
          <a:endParaRPr lang="nl-BE" dirty="0"/>
        </a:p>
      </dgm:t>
    </dgm:pt>
    <dgm:pt modelId="{4A749F1D-A5CD-47BD-B982-8A3F43B614E3}" type="parTrans" cxnId="{F6F7952E-4E63-474A-BE4A-157904A53E52}">
      <dgm:prSet/>
      <dgm:spPr/>
      <dgm:t>
        <a:bodyPr/>
        <a:lstStyle/>
        <a:p>
          <a:endParaRPr lang="nl-BE"/>
        </a:p>
      </dgm:t>
    </dgm:pt>
    <dgm:pt modelId="{C728E618-1870-484A-99B8-762217D5C894}" type="sibTrans" cxnId="{F6F7952E-4E63-474A-BE4A-157904A53E52}">
      <dgm:prSet/>
      <dgm:spPr/>
      <dgm:t>
        <a:bodyPr/>
        <a:lstStyle/>
        <a:p>
          <a:endParaRPr lang="nl-BE"/>
        </a:p>
      </dgm:t>
    </dgm:pt>
    <dgm:pt modelId="{38A94C57-EF91-4E83-BD2E-2C9005F0AC76}" type="pres">
      <dgm:prSet presAssocID="{88A7567A-0E45-436F-ABB9-516F76F63E21}" presName="cycle" presStyleCnt="0">
        <dgm:presLayoutVars>
          <dgm:dir/>
          <dgm:resizeHandles val="exact"/>
        </dgm:presLayoutVars>
      </dgm:prSet>
      <dgm:spPr/>
      <dgm:t>
        <a:bodyPr/>
        <a:lstStyle/>
        <a:p>
          <a:endParaRPr lang="en-US"/>
        </a:p>
      </dgm:t>
    </dgm:pt>
    <dgm:pt modelId="{208EE790-4D3F-4A06-A2BF-ADD56E1F3BAE}" type="pres">
      <dgm:prSet presAssocID="{0E161F21-D2AF-4245-9AD3-1ED21B04C0F1}" presName="node" presStyleLbl="node1" presStyleIdx="0" presStyleCnt="3">
        <dgm:presLayoutVars>
          <dgm:bulletEnabled val="1"/>
        </dgm:presLayoutVars>
      </dgm:prSet>
      <dgm:spPr/>
      <dgm:t>
        <a:bodyPr/>
        <a:lstStyle/>
        <a:p>
          <a:endParaRPr lang="en-US"/>
        </a:p>
      </dgm:t>
    </dgm:pt>
    <dgm:pt modelId="{92071818-E2F5-4B0B-8976-84EC8E5DD6BD}" type="pres">
      <dgm:prSet presAssocID="{0E161F21-D2AF-4245-9AD3-1ED21B04C0F1}" presName="spNode" presStyleCnt="0"/>
      <dgm:spPr/>
    </dgm:pt>
    <dgm:pt modelId="{F998286E-8D9D-4162-BD98-259AEB513F10}" type="pres">
      <dgm:prSet presAssocID="{A5142708-0916-4B78-BF10-E2F63C20252A}" presName="sibTrans" presStyleLbl="sibTrans1D1" presStyleIdx="0" presStyleCnt="3"/>
      <dgm:spPr/>
      <dgm:t>
        <a:bodyPr/>
        <a:lstStyle/>
        <a:p>
          <a:endParaRPr lang="en-US"/>
        </a:p>
      </dgm:t>
    </dgm:pt>
    <dgm:pt modelId="{E22BC3FA-8531-43A4-ADE6-E94CD25759A3}" type="pres">
      <dgm:prSet presAssocID="{7F31346E-8A90-4EE9-BDAB-CC4AFFF80D1D}" presName="node" presStyleLbl="node1" presStyleIdx="1" presStyleCnt="3">
        <dgm:presLayoutVars>
          <dgm:bulletEnabled val="1"/>
        </dgm:presLayoutVars>
      </dgm:prSet>
      <dgm:spPr/>
      <dgm:t>
        <a:bodyPr/>
        <a:lstStyle/>
        <a:p>
          <a:endParaRPr lang="en-US"/>
        </a:p>
      </dgm:t>
    </dgm:pt>
    <dgm:pt modelId="{EC5AA3CF-640D-4738-8B6B-DC1D73EE70A8}" type="pres">
      <dgm:prSet presAssocID="{7F31346E-8A90-4EE9-BDAB-CC4AFFF80D1D}" presName="spNode" presStyleCnt="0"/>
      <dgm:spPr/>
    </dgm:pt>
    <dgm:pt modelId="{4E452E32-C153-4259-92E9-05E1F76C5131}" type="pres">
      <dgm:prSet presAssocID="{AB561737-D9E4-4ED0-BEA6-50ECF2F25E20}" presName="sibTrans" presStyleLbl="sibTrans1D1" presStyleIdx="1" presStyleCnt="3"/>
      <dgm:spPr/>
      <dgm:t>
        <a:bodyPr/>
        <a:lstStyle/>
        <a:p>
          <a:endParaRPr lang="en-US"/>
        </a:p>
      </dgm:t>
    </dgm:pt>
    <dgm:pt modelId="{C21B0489-E263-49A0-A8DA-E023687380C1}" type="pres">
      <dgm:prSet presAssocID="{C4B71BBE-85DD-4B8A-AA7C-A506E30D41E7}" presName="node" presStyleLbl="node1" presStyleIdx="2" presStyleCnt="3">
        <dgm:presLayoutVars>
          <dgm:bulletEnabled val="1"/>
        </dgm:presLayoutVars>
      </dgm:prSet>
      <dgm:spPr/>
      <dgm:t>
        <a:bodyPr/>
        <a:lstStyle/>
        <a:p>
          <a:endParaRPr lang="en-US"/>
        </a:p>
      </dgm:t>
    </dgm:pt>
    <dgm:pt modelId="{3F84AC09-7093-4BA0-B142-E7209FFDB720}" type="pres">
      <dgm:prSet presAssocID="{C4B71BBE-85DD-4B8A-AA7C-A506E30D41E7}" presName="spNode" presStyleCnt="0"/>
      <dgm:spPr/>
    </dgm:pt>
    <dgm:pt modelId="{E01AAA96-B7DC-4FBE-96BD-D8431F0F85CC}" type="pres">
      <dgm:prSet presAssocID="{C728E618-1870-484A-99B8-762217D5C894}" presName="sibTrans" presStyleLbl="sibTrans1D1" presStyleIdx="2" presStyleCnt="3"/>
      <dgm:spPr/>
      <dgm:t>
        <a:bodyPr/>
        <a:lstStyle/>
        <a:p>
          <a:endParaRPr lang="en-US"/>
        </a:p>
      </dgm:t>
    </dgm:pt>
  </dgm:ptLst>
  <dgm:cxnLst>
    <dgm:cxn modelId="{52C73259-435E-4C21-9FF5-F38D817BCC2F}" type="presOf" srcId="{7F31346E-8A90-4EE9-BDAB-CC4AFFF80D1D}" destId="{E22BC3FA-8531-43A4-ADE6-E94CD25759A3}" srcOrd="0" destOrd="0" presId="urn:microsoft.com/office/officeart/2005/8/layout/cycle5"/>
    <dgm:cxn modelId="{5E514231-CAD7-4D0C-8D62-5DD911AD536C}" srcId="{88A7567A-0E45-436F-ABB9-516F76F63E21}" destId="{0E161F21-D2AF-4245-9AD3-1ED21B04C0F1}" srcOrd="0" destOrd="0" parTransId="{BA78D68E-AAE7-4F49-8CF0-CCF257270A6E}" sibTransId="{A5142708-0916-4B78-BF10-E2F63C20252A}"/>
    <dgm:cxn modelId="{E565D815-F25E-411E-B2DF-8BA1F100979B}" type="presOf" srcId="{AB561737-D9E4-4ED0-BEA6-50ECF2F25E20}" destId="{4E452E32-C153-4259-92E9-05E1F76C5131}" srcOrd="0" destOrd="0" presId="urn:microsoft.com/office/officeart/2005/8/layout/cycle5"/>
    <dgm:cxn modelId="{BEDB64D3-006F-441C-89F1-11620FFDF3BB}" type="presOf" srcId="{C728E618-1870-484A-99B8-762217D5C894}" destId="{E01AAA96-B7DC-4FBE-96BD-D8431F0F85CC}" srcOrd="0" destOrd="0" presId="urn:microsoft.com/office/officeart/2005/8/layout/cycle5"/>
    <dgm:cxn modelId="{F6F7952E-4E63-474A-BE4A-157904A53E52}" srcId="{88A7567A-0E45-436F-ABB9-516F76F63E21}" destId="{C4B71BBE-85DD-4B8A-AA7C-A506E30D41E7}" srcOrd="2" destOrd="0" parTransId="{4A749F1D-A5CD-47BD-B982-8A3F43B614E3}" sibTransId="{C728E618-1870-484A-99B8-762217D5C894}"/>
    <dgm:cxn modelId="{33543070-8790-48AC-A578-FE0FD84C7C27}" type="presOf" srcId="{A5142708-0916-4B78-BF10-E2F63C20252A}" destId="{F998286E-8D9D-4162-BD98-259AEB513F10}" srcOrd="0" destOrd="0" presId="urn:microsoft.com/office/officeart/2005/8/layout/cycle5"/>
    <dgm:cxn modelId="{728DF100-F231-4C11-B5ED-6A7C6B2B85AF}" type="presOf" srcId="{0E161F21-D2AF-4245-9AD3-1ED21B04C0F1}" destId="{208EE790-4D3F-4A06-A2BF-ADD56E1F3BAE}" srcOrd="0" destOrd="0" presId="urn:microsoft.com/office/officeart/2005/8/layout/cycle5"/>
    <dgm:cxn modelId="{5758017A-7331-4FE5-AECE-F71FD9134B22}" type="presOf" srcId="{C4B71BBE-85DD-4B8A-AA7C-A506E30D41E7}" destId="{C21B0489-E263-49A0-A8DA-E023687380C1}" srcOrd="0" destOrd="0" presId="urn:microsoft.com/office/officeart/2005/8/layout/cycle5"/>
    <dgm:cxn modelId="{BDB59357-9B3E-485C-ABFD-653137572AA8}" srcId="{88A7567A-0E45-436F-ABB9-516F76F63E21}" destId="{7F31346E-8A90-4EE9-BDAB-CC4AFFF80D1D}" srcOrd="1" destOrd="0" parTransId="{ECD197ED-656F-4976-A0CC-00BB1FF64F97}" sibTransId="{AB561737-D9E4-4ED0-BEA6-50ECF2F25E20}"/>
    <dgm:cxn modelId="{C0E299CB-8D86-4037-B591-05535D2E4E62}" type="presOf" srcId="{88A7567A-0E45-436F-ABB9-516F76F63E21}" destId="{38A94C57-EF91-4E83-BD2E-2C9005F0AC76}" srcOrd="0" destOrd="0" presId="urn:microsoft.com/office/officeart/2005/8/layout/cycle5"/>
    <dgm:cxn modelId="{5EE6EF51-6D4F-4D99-A11D-B163BA1CF4E7}" type="presParOf" srcId="{38A94C57-EF91-4E83-BD2E-2C9005F0AC76}" destId="{208EE790-4D3F-4A06-A2BF-ADD56E1F3BAE}" srcOrd="0" destOrd="0" presId="urn:microsoft.com/office/officeart/2005/8/layout/cycle5"/>
    <dgm:cxn modelId="{5D3CB510-7C25-4215-8174-E33E82235826}" type="presParOf" srcId="{38A94C57-EF91-4E83-BD2E-2C9005F0AC76}" destId="{92071818-E2F5-4B0B-8976-84EC8E5DD6BD}" srcOrd="1" destOrd="0" presId="urn:microsoft.com/office/officeart/2005/8/layout/cycle5"/>
    <dgm:cxn modelId="{3FB88EB9-5AA1-4401-8295-DB50FB7BC98D}" type="presParOf" srcId="{38A94C57-EF91-4E83-BD2E-2C9005F0AC76}" destId="{F998286E-8D9D-4162-BD98-259AEB513F10}" srcOrd="2" destOrd="0" presId="urn:microsoft.com/office/officeart/2005/8/layout/cycle5"/>
    <dgm:cxn modelId="{A4533AF4-27E4-4800-A30F-C0D526D77FAB}" type="presParOf" srcId="{38A94C57-EF91-4E83-BD2E-2C9005F0AC76}" destId="{E22BC3FA-8531-43A4-ADE6-E94CD25759A3}" srcOrd="3" destOrd="0" presId="urn:microsoft.com/office/officeart/2005/8/layout/cycle5"/>
    <dgm:cxn modelId="{B4437FA7-1666-4143-8B8C-D68ED271AC14}" type="presParOf" srcId="{38A94C57-EF91-4E83-BD2E-2C9005F0AC76}" destId="{EC5AA3CF-640D-4738-8B6B-DC1D73EE70A8}" srcOrd="4" destOrd="0" presId="urn:microsoft.com/office/officeart/2005/8/layout/cycle5"/>
    <dgm:cxn modelId="{2711A819-8A0D-4361-A366-315287FDC3A8}" type="presParOf" srcId="{38A94C57-EF91-4E83-BD2E-2C9005F0AC76}" destId="{4E452E32-C153-4259-92E9-05E1F76C5131}" srcOrd="5" destOrd="0" presId="urn:microsoft.com/office/officeart/2005/8/layout/cycle5"/>
    <dgm:cxn modelId="{19608EAB-EF56-4BF8-80AE-D2DCC4B83886}" type="presParOf" srcId="{38A94C57-EF91-4E83-BD2E-2C9005F0AC76}" destId="{C21B0489-E263-49A0-A8DA-E023687380C1}" srcOrd="6" destOrd="0" presId="urn:microsoft.com/office/officeart/2005/8/layout/cycle5"/>
    <dgm:cxn modelId="{17FF0C0A-D329-4527-97C1-BF5BAA91DD61}" type="presParOf" srcId="{38A94C57-EF91-4E83-BD2E-2C9005F0AC76}" destId="{3F84AC09-7093-4BA0-B142-E7209FFDB720}" srcOrd="7" destOrd="0" presId="urn:microsoft.com/office/officeart/2005/8/layout/cycle5"/>
    <dgm:cxn modelId="{E5340254-8353-427F-96DE-FBA96089C231}" type="presParOf" srcId="{38A94C57-EF91-4E83-BD2E-2C9005F0AC76}" destId="{E01AAA96-B7DC-4FBE-96BD-D8431F0F85CC}"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919613-D4CC-4B73-80B3-14623AB70BBA}" type="doc">
      <dgm:prSet loTypeId="urn:microsoft.com/office/officeart/2005/8/layout/architecture" loCatId="list" qsTypeId="urn:microsoft.com/office/officeart/2005/8/quickstyle/simple4" qsCatId="simple" csTypeId="urn:microsoft.com/office/officeart/2005/8/colors/accent1_2" csCatId="accent1" phldr="1"/>
      <dgm:spPr/>
      <dgm:t>
        <a:bodyPr/>
        <a:lstStyle/>
        <a:p>
          <a:endParaRPr lang="en-GB"/>
        </a:p>
      </dgm:t>
    </dgm:pt>
    <dgm:pt modelId="{779C7704-4BB6-41DA-8F67-E18D4C4D01EC}">
      <dgm:prSet phldrT="[Text]"/>
      <dgm:spPr/>
      <dgm:t>
        <a:bodyPr/>
        <a:lstStyle/>
        <a:p>
          <a:r>
            <a:rPr lang="en-GB" dirty="0" smtClean="0"/>
            <a:t>Obstacle Avoidance</a:t>
          </a:r>
          <a:endParaRPr lang="en-GB" dirty="0"/>
        </a:p>
      </dgm:t>
    </dgm:pt>
    <dgm:pt modelId="{9FD2D339-F344-425E-B6E7-F04A1585F5D1}" type="parTrans" cxnId="{BAFF4566-5695-480B-9683-055CF30A12EA}">
      <dgm:prSet/>
      <dgm:spPr/>
      <dgm:t>
        <a:bodyPr/>
        <a:lstStyle/>
        <a:p>
          <a:endParaRPr lang="en-GB"/>
        </a:p>
      </dgm:t>
    </dgm:pt>
    <dgm:pt modelId="{5A505186-01BA-413E-8BE7-33D958936C9E}" type="sibTrans" cxnId="{BAFF4566-5695-480B-9683-055CF30A12EA}">
      <dgm:prSet/>
      <dgm:spPr/>
      <dgm:t>
        <a:bodyPr/>
        <a:lstStyle/>
        <a:p>
          <a:endParaRPr lang="en-GB"/>
        </a:p>
      </dgm:t>
    </dgm:pt>
    <dgm:pt modelId="{B39E0550-9C98-4809-816C-047B9C7FAE2F}">
      <dgm:prSet/>
      <dgm:spPr/>
      <dgm:t>
        <a:bodyPr/>
        <a:lstStyle/>
        <a:p>
          <a:r>
            <a:rPr lang="en-GB" dirty="0" smtClean="0"/>
            <a:t>Localization</a:t>
          </a:r>
          <a:endParaRPr lang="en-GB" dirty="0"/>
        </a:p>
      </dgm:t>
    </dgm:pt>
    <dgm:pt modelId="{E582B344-6C30-4E0A-B27F-D7B07E4C540A}" type="parTrans" cxnId="{49150FCD-7EF3-4C3E-B8DB-57C1449C8B4D}">
      <dgm:prSet/>
      <dgm:spPr/>
      <dgm:t>
        <a:bodyPr/>
        <a:lstStyle/>
        <a:p>
          <a:endParaRPr lang="en-GB"/>
        </a:p>
      </dgm:t>
    </dgm:pt>
    <dgm:pt modelId="{EF306E39-B9E9-4BA0-9AA7-B024139108DE}" type="sibTrans" cxnId="{49150FCD-7EF3-4C3E-B8DB-57C1449C8B4D}">
      <dgm:prSet/>
      <dgm:spPr/>
      <dgm:t>
        <a:bodyPr/>
        <a:lstStyle/>
        <a:p>
          <a:endParaRPr lang="en-GB"/>
        </a:p>
      </dgm:t>
    </dgm:pt>
    <dgm:pt modelId="{720F2594-BED9-4925-ABE6-2842265AE555}">
      <dgm:prSet phldrT="[Text]"/>
      <dgm:spPr/>
      <dgm:t>
        <a:bodyPr/>
        <a:lstStyle/>
        <a:p>
          <a:r>
            <a:rPr lang="en-GB" dirty="0" smtClean="0"/>
            <a:t>Path Planning</a:t>
          </a:r>
          <a:endParaRPr lang="en-GB" dirty="0"/>
        </a:p>
      </dgm:t>
    </dgm:pt>
    <dgm:pt modelId="{6C98169A-708F-4304-BBC4-B032C99E7835}" type="parTrans" cxnId="{FC9F0B5A-D750-4E68-870F-5A51A8DB6000}">
      <dgm:prSet/>
      <dgm:spPr/>
      <dgm:t>
        <a:bodyPr/>
        <a:lstStyle/>
        <a:p>
          <a:endParaRPr lang="en-US"/>
        </a:p>
      </dgm:t>
    </dgm:pt>
    <dgm:pt modelId="{F0CD9250-42DF-4E08-BB04-40FDB6E02D86}" type="sibTrans" cxnId="{FC9F0B5A-D750-4E68-870F-5A51A8DB6000}">
      <dgm:prSet/>
      <dgm:spPr/>
      <dgm:t>
        <a:bodyPr/>
        <a:lstStyle/>
        <a:p>
          <a:endParaRPr lang="en-US"/>
        </a:p>
      </dgm:t>
    </dgm:pt>
    <dgm:pt modelId="{399A7845-84C9-4DD8-9A47-C3433679C0CB}" type="pres">
      <dgm:prSet presAssocID="{0F919613-D4CC-4B73-80B3-14623AB70BBA}" presName="Name0" presStyleCnt="0">
        <dgm:presLayoutVars>
          <dgm:chPref val="1"/>
          <dgm:dir/>
          <dgm:animOne val="branch"/>
          <dgm:animLvl val="lvl"/>
          <dgm:resizeHandles/>
        </dgm:presLayoutVars>
      </dgm:prSet>
      <dgm:spPr/>
      <dgm:t>
        <a:bodyPr/>
        <a:lstStyle/>
        <a:p>
          <a:endParaRPr lang="en-US"/>
        </a:p>
      </dgm:t>
    </dgm:pt>
    <dgm:pt modelId="{2E2C6003-7E70-43DF-B44B-2E94336BF784}" type="pres">
      <dgm:prSet presAssocID="{720F2594-BED9-4925-ABE6-2842265AE555}" presName="vertOne" presStyleCnt="0"/>
      <dgm:spPr/>
    </dgm:pt>
    <dgm:pt modelId="{F2E12F2F-DEDE-488A-8C34-F55F648B5176}" type="pres">
      <dgm:prSet presAssocID="{720F2594-BED9-4925-ABE6-2842265AE555}" presName="txOne" presStyleLbl="node0" presStyleIdx="0" presStyleCnt="3">
        <dgm:presLayoutVars>
          <dgm:chPref val="3"/>
        </dgm:presLayoutVars>
      </dgm:prSet>
      <dgm:spPr/>
      <dgm:t>
        <a:bodyPr/>
        <a:lstStyle/>
        <a:p>
          <a:endParaRPr lang="en-US"/>
        </a:p>
      </dgm:t>
    </dgm:pt>
    <dgm:pt modelId="{8E4ABBB4-66C9-4F44-9BE7-246BDA63F991}" type="pres">
      <dgm:prSet presAssocID="{720F2594-BED9-4925-ABE6-2842265AE555}" presName="horzOne" presStyleCnt="0"/>
      <dgm:spPr/>
    </dgm:pt>
    <dgm:pt modelId="{EB4AC9AC-19D0-44DE-9C9B-6DDD3D43039F}" type="pres">
      <dgm:prSet presAssocID="{F0CD9250-42DF-4E08-BB04-40FDB6E02D86}" presName="sibSpaceOne" presStyleCnt="0"/>
      <dgm:spPr/>
    </dgm:pt>
    <dgm:pt modelId="{E3AA62D2-CBF9-4B3F-9406-F076376342DA}" type="pres">
      <dgm:prSet presAssocID="{B39E0550-9C98-4809-816C-047B9C7FAE2F}" presName="vertOne" presStyleCnt="0"/>
      <dgm:spPr/>
      <dgm:t>
        <a:bodyPr/>
        <a:lstStyle/>
        <a:p>
          <a:endParaRPr lang="en-US"/>
        </a:p>
      </dgm:t>
    </dgm:pt>
    <dgm:pt modelId="{6B1C8B6A-BF02-4D03-A354-843D21453AB9}" type="pres">
      <dgm:prSet presAssocID="{B39E0550-9C98-4809-816C-047B9C7FAE2F}" presName="txOne" presStyleLbl="node0" presStyleIdx="1" presStyleCnt="3">
        <dgm:presLayoutVars>
          <dgm:chPref val="3"/>
        </dgm:presLayoutVars>
      </dgm:prSet>
      <dgm:spPr/>
      <dgm:t>
        <a:bodyPr/>
        <a:lstStyle/>
        <a:p>
          <a:endParaRPr lang="en-US"/>
        </a:p>
      </dgm:t>
    </dgm:pt>
    <dgm:pt modelId="{2C77ED31-47E2-4E4D-B319-CC80D28C4574}" type="pres">
      <dgm:prSet presAssocID="{B39E0550-9C98-4809-816C-047B9C7FAE2F}" presName="horzOne" presStyleCnt="0"/>
      <dgm:spPr/>
      <dgm:t>
        <a:bodyPr/>
        <a:lstStyle/>
        <a:p>
          <a:endParaRPr lang="en-US"/>
        </a:p>
      </dgm:t>
    </dgm:pt>
    <dgm:pt modelId="{491F0F35-AFD1-468A-8E6D-EACDC38F43CF}" type="pres">
      <dgm:prSet presAssocID="{EF306E39-B9E9-4BA0-9AA7-B024139108DE}" presName="sibSpaceOne" presStyleCnt="0"/>
      <dgm:spPr/>
      <dgm:t>
        <a:bodyPr/>
        <a:lstStyle/>
        <a:p>
          <a:endParaRPr lang="en-US"/>
        </a:p>
      </dgm:t>
    </dgm:pt>
    <dgm:pt modelId="{9EC44B71-1CCD-41F4-A21D-081A2F493AA8}" type="pres">
      <dgm:prSet presAssocID="{779C7704-4BB6-41DA-8F67-E18D4C4D01EC}" presName="vertOne" presStyleCnt="0"/>
      <dgm:spPr/>
      <dgm:t>
        <a:bodyPr/>
        <a:lstStyle/>
        <a:p>
          <a:endParaRPr lang="en-US"/>
        </a:p>
      </dgm:t>
    </dgm:pt>
    <dgm:pt modelId="{BF96CE47-EFB7-4564-9E56-F4388EF02550}" type="pres">
      <dgm:prSet presAssocID="{779C7704-4BB6-41DA-8F67-E18D4C4D01EC}" presName="txOne" presStyleLbl="node0" presStyleIdx="2" presStyleCnt="3">
        <dgm:presLayoutVars>
          <dgm:chPref val="3"/>
        </dgm:presLayoutVars>
      </dgm:prSet>
      <dgm:spPr/>
      <dgm:t>
        <a:bodyPr/>
        <a:lstStyle/>
        <a:p>
          <a:endParaRPr lang="en-GB"/>
        </a:p>
      </dgm:t>
    </dgm:pt>
    <dgm:pt modelId="{40B6D563-4CBD-4419-A9AE-1767B7B27856}" type="pres">
      <dgm:prSet presAssocID="{779C7704-4BB6-41DA-8F67-E18D4C4D01EC}" presName="horzOne" presStyleCnt="0"/>
      <dgm:spPr/>
      <dgm:t>
        <a:bodyPr/>
        <a:lstStyle/>
        <a:p>
          <a:endParaRPr lang="en-US"/>
        </a:p>
      </dgm:t>
    </dgm:pt>
  </dgm:ptLst>
  <dgm:cxnLst>
    <dgm:cxn modelId="{0FEAE529-4339-4DB8-ADC1-85185F6008DD}" type="presOf" srcId="{B39E0550-9C98-4809-816C-047B9C7FAE2F}" destId="{6B1C8B6A-BF02-4D03-A354-843D21453AB9}" srcOrd="0" destOrd="0" presId="urn:microsoft.com/office/officeart/2005/8/layout/architecture"/>
    <dgm:cxn modelId="{FC9F0B5A-D750-4E68-870F-5A51A8DB6000}" srcId="{0F919613-D4CC-4B73-80B3-14623AB70BBA}" destId="{720F2594-BED9-4925-ABE6-2842265AE555}" srcOrd="0" destOrd="0" parTransId="{6C98169A-708F-4304-BBC4-B032C99E7835}" sibTransId="{F0CD9250-42DF-4E08-BB04-40FDB6E02D86}"/>
    <dgm:cxn modelId="{7B6DB08B-CCE5-4527-AA26-44A986717561}" type="presOf" srcId="{0F919613-D4CC-4B73-80B3-14623AB70BBA}" destId="{399A7845-84C9-4DD8-9A47-C3433679C0CB}" srcOrd="0" destOrd="0" presId="urn:microsoft.com/office/officeart/2005/8/layout/architecture"/>
    <dgm:cxn modelId="{3C9F7EA3-0346-4B47-94B6-6AFF3AA3A76B}" type="presOf" srcId="{779C7704-4BB6-41DA-8F67-E18D4C4D01EC}" destId="{BF96CE47-EFB7-4564-9E56-F4388EF02550}" srcOrd="0" destOrd="0" presId="urn:microsoft.com/office/officeart/2005/8/layout/architecture"/>
    <dgm:cxn modelId="{BAFF4566-5695-480B-9683-055CF30A12EA}" srcId="{0F919613-D4CC-4B73-80B3-14623AB70BBA}" destId="{779C7704-4BB6-41DA-8F67-E18D4C4D01EC}" srcOrd="2" destOrd="0" parTransId="{9FD2D339-F344-425E-B6E7-F04A1585F5D1}" sibTransId="{5A505186-01BA-413E-8BE7-33D958936C9E}"/>
    <dgm:cxn modelId="{9356AC53-AE64-4619-8E97-ABCDD5798AA6}" type="presOf" srcId="{720F2594-BED9-4925-ABE6-2842265AE555}" destId="{F2E12F2F-DEDE-488A-8C34-F55F648B5176}" srcOrd="0" destOrd="0" presId="urn:microsoft.com/office/officeart/2005/8/layout/architecture"/>
    <dgm:cxn modelId="{49150FCD-7EF3-4C3E-B8DB-57C1449C8B4D}" srcId="{0F919613-D4CC-4B73-80B3-14623AB70BBA}" destId="{B39E0550-9C98-4809-816C-047B9C7FAE2F}" srcOrd="1" destOrd="0" parTransId="{E582B344-6C30-4E0A-B27F-D7B07E4C540A}" sibTransId="{EF306E39-B9E9-4BA0-9AA7-B024139108DE}"/>
    <dgm:cxn modelId="{7D77348F-38CA-4D6D-9055-C928C9F0EE95}" type="presParOf" srcId="{399A7845-84C9-4DD8-9A47-C3433679C0CB}" destId="{2E2C6003-7E70-43DF-B44B-2E94336BF784}" srcOrd="0" destOrd="0" presId="urn:microsoft.com/office/officeart/2005/8/layout/architecture"/>
    <dgm:cxn modelId="{81CCF2E9-C78E-4491-8AB0-B08085B4F928}" type="presParOf" srcId="{2E2C6003-7E70-43DF-B44B-2E94336BF784}" destId="{F2E12F2F-DEDE-488A-8C34-F55F648B5176}" srcOrd="0" destOrd="0" presId="urn:microsoft.com/office/officeart/2005/8/layout/architecture"/>
    <dgm:cxn modelId="{6CA898AB-F58B-45B8-8D1E-99527CF48469}" type="presParOf" srcId="{2E2C6003-7E70-43DF-B44B-2E94336BF784}" destId="{8E4ABBB4-66C9-4F44-9BE7-246BDA63F991}" srcOrd="1" destOrd="0" presId="urn:microsoft.com/office/officeart/2005/8/layout/architecture"/>
    <dgm:cxn modelId="{DE3F898A-05AB-4F15-941C-42F500992F3F}" type="presParOf" srcId="{399A7845-84C9-4DD8-9A47-C3433679C0CB}" destId="{EB4AC9AC-19D0-44DE-9C9B-6DDD3D43039F}" srcOrd="1" destOrd="0" presId="urn:microsoft.com/office/officeart/2005/8/layout/architecture"/>
    <dgm:cxn modelId="{CA820B19-4D55-4762-BD31-DD65091A5D68}" type="presParOf" srcId="{399A7845-84C9-4DD8-9A47-C3433679C0CB}" destId="{E3AA62D2-CBF9-4B3F-9406-F076376342DA}" srcOrd="2" destOrd="0" presId="urn:microsoft.com/office/officeart/2005/8/layout/architecture"/>
    <dgm:cxn modelId="{752C9320-DE02-43EA-BD63-9E041D8133B5}" type="presParOf" srcId="{E3AA62D2-CBF9-4B3F-9406-F076376342DA}" destId="{6B1C8B6A-BF02-4D03-A354-843D21453AB9}" srcOrd="0" destOrd="0" presId="urn:microsoft.com/office/officeart/2005/8/layout/architecture"/>
    <dgm:cxn modelId="{9A7BB9F5-F8B5-4FD0-9CD3-7CA696F0B32D}" type="presParOf" srcId="{E3AA62D2-CBF9-4B3F-9406-F076376342DA}" destId="{2C77ED31-47E2-4E4D-B319-CC80D28C4574}" srcOrd="1" destOrd="0" presId="urn:microsoft.com/office/officeart/2005/8/layout/architecture"/>
    <dgm:cxn modelId="{2744ABFE-748C-4E01-898D-E558893E91DA}" type="presParOf" srcId="{399A7845-84C9-4DD8-9A47-C3433679C0CB}" destId="{491F0F35-AFD1-468A-8E6D-EACDC38F43CF}" srcOrd="3" destOrd="0" presId="urn:microsoft.com/office/officeart/2005/8/layout/architecture"/>
    <dgm:cxn modelId="{A15769E9-7D9B-4707-918F-1AE742904D11}" type="presParOf" srcId="{399A7845-84C9-4DD8-9A47-C3433679C0CB}" destId="{9EC44B71-1CCD-41F4-A21D-081A2F493AA8}" srcOrd="4" destOrd="0" presId="urn:microsoft.com/office/officeart/2005/8/layout/architecture"/>
    <dgm:cxn modelId="{269D60BB-ED8A-4F85-9175-BAADF28B0AE6}" type="presParOf" srcId="{9EC44B71-1CCD-41F4-A21D-081A2F493AA8}" destId="{BF96CE47-EFB7-4564-9E56-F4388EF02550}" srcOrd="0" destOrd="0" presId="urn:microsoft.com/office/officeart/2005/8/layout/architecture"/>
    <dgm:cxn modelId="{90099960-41DA-4E65-9D81-31E2C54C0FF3}" type="presParOf" srcId="{9EC44B71-1CCD-41F4-A21D-081A2F493AA8}" destId="{40B6D563-4CBD-4419-A9AE-1767B7B27856}"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FE739C-8750-496D-8927-6FCF35C1CF9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nl-BE"/>
        </a:p>
      </dgm:t>
    </dgm:pt>
    <dgm:pt modelId="{4FA38643-34E5-425E-B629-51AB4580131A}">
      <dgm:prSet phldrT="[Text]"/>
      <dgm:spPr/>
      <dgm:t>
        <a:bodyPr/>
        <a:lstStyle/>
        <a:p>
          <a:r>
            <a:rPr lang="en-US" noProof="0" dirty="0" smtClean="0"/>
            <a:t>Localization</a:t>
          </a:r>
          <a:r>
            <a:rPr lang="nl-BE" dirty="0" smtClean="0"/>
            <a:t> (Think)</a:t>
          </a:r>
          <a:endParaRPr lang="nl-BE" dirty="0"/>
        </a:p>
      </dgm:t>
    </dgm:pt>
    <dgm:pt modelId="{276AC231-9639-4334-970E-2EDA85BBDEA2}" type="parTrans" cxnId="{E1DD157E-29D9-49DE-9824-592A1943D864}">
      <dgm:prSet/>
      <dgm:spPr/>
      <dgm:t>
        <a:bodyPr/>
        <a:lstStyle/>
        <a:p>
          <a:endParaRPr lang="nl-BE"/>
        </a:p>
      </dgm:t>
    </dgm:pt>
    <dgm:pt modelId="{D283341C-5EB7-403C-9FFC-6AEB486E9CBD}" type="sibTrans" cxnId="{E1DD157E-29D9-49DE-9824-592A1943D864}">
      <dgm:prSet/>
      <dgm:spPr/>
      <dgm:t>
        <a:bodyPr/>
        <a:lstStyle/>
        <a:p>
          <a:endParaRPr lang="nl-BE"/>
        </a:p>
      </dgm:t>
    </dgm:pt>
    <dgm:pt modelId="{90AF80DA-A79F-4DE5-8687-B2C9004294DF}">
      <dgm:prSet phldrT="[Text]"/>
      <dgm:spPr/>
      <dgm:t>
        <a:bodyPr/>
        <a:lstStyle/>
        <a:p>
          <a:r>
            <a:rPr lang="nl-BE" dirty="0" smtClean="0"/>
            <a:t>Obstacle Avoidance (Think)</a:t>
          </a:r>
          <a:endParaRPr lang="nl-BE" dirty="0"/>
        </a:p>
      </dgm:t>
    </dgm:pt>
    <dgm:pt modelId="{7F4BB530-5DF0-46AE-8C06-CFAFB1EA8524}" type="parTrans" cxnId="{17502F36-19A6-4E4A-883B-3790A4B427B6}">
      <dgm:prSet/>
      <dgm:spPr/>
      <dgm:t>
        <a:bodyPr/>
        <a:lstStyle/>
        <a:p>
          <a:endParaRPr lang="nl-BE"/>
        </a:p>
      </dgm:t>
    </dgm:pt>
    <dgm:pt modelId="{9DC4BD97-9094-411A-88B0-414C7BC06B41}" type="sibTrans" cxnId="{17502F36-19A6-4E4A-883B-3790A4B427B6}">
      <dgm:prSet/>
      <dgm:spPr/>
      <dgm:t>
        <a:bodyPr/>
        <a:lstStyle/>
        <a:p>
          <a:endParaRPr lang="nl-BE"/>
        </a:p>
      </dgm:t>
    </dgm:pt>
    <dgm:pt modelId="{2564EB3C-77B4-4176-8983-C2C3282A9F34}">
      <dgm:prSet phldrT="[Text]"/>
      <dgm:spPr/>
      <dgm:t>
        <a:bodyPr/>
        <a:lstStyle/>
        <a:p>
          <a:r>
            <a:rPr lang="nl-BE" dirty="0" smtClean="0"/>
            <a:t>Roomba </a:t>
          </a:r>
          <a:r>
            <a:rPr lang="en-US" noProof="0" dirty="0" smtClean="0"/>
            <a:t>Actuators</a:t>
          </a:r>
          <a:r>
            <a:rPr lang="nl-BE" dirty="0" smtClean="0"/>
            <a:t> (Act)</a:t>
          </a:r>
          <a:endParaRPr lang="nl-BE" dirty="0"/>
        </a:p>
      </dgm:t>
    </dgm:pt>
    <dgm:pt modelId="{3B4D392D-E271-48A6-A3B2-54174503A233}" type="parTrans" cxnId="{FF6F98DD-4D43-49B2-82E9-D3ECDCD1D522}">
      <dgm:prSet/>
      <dgm:spPr/>
      <dgm:t>
        <a:bodyPr/>
        <a:lstStyle/>
        <a:p>
          <a:endParaRPr lang="nl-BE"/>
        </a:p>
      </dgm:t>
    </dgm:pt>
    <dgm:pt modelId="{0D33F0BF-BFC8-456F-92AA-393EFCF06CB8}" type="sibTrans" cxnId="{FF6F98DD-4D43-49B2-82E9-D3ECDCD1D522}">
      <dgm:prSet/>
      <dgm:spPr/>
      <dgm:t>
        <a:bodyPr/>
        <a:lstStyle/>
        <a:p>
          <a:endParaRPr lang="nl-BE"/>
        </a:p>
      </dgm:t>
    </dgm:pt>
    <dgm:pt modelId="{40DCAE00-2BEE-4619-88DB-3FF3E3D63267}">
      <dgm:prSet phldrT="[Text]"/>
      <dgm:spPr/>
      <dgm:t>
        <a:bodyPr/>
        <a:lstStyle/>
        <a:p>
          <a:r>
            <a:rPr lang="nl-BE" dirty="0" smtClean="0"/>
            <a:t>Lidar, onboard sensors (See)</a:t>
          </a:r>
          <a:endParaRPr lang="nl-BE" dirty="0"/>
        </a:p>
      </dgm:t>
    </dgm:pt>
    <dgm:pt modelId="{FB5288C5-D578-4370-B3F1-1E1FF5F51E0B}" type="parTrans" cxnId="{6EF55F21-18D4-452D-8D6F-AF11DBAA9905}">
      <dgm:prSet/>
      <dgm:spPr/>
      <dgm:t>
        <a:bodyPr/>
        <a:lstStyle/>
        <a:p>
          <a:endParaRPr lang="nl-BE"/>
        </a:p>
      </dgm:t>
    </dgm:pt>
    <dgm:pt modelId="{C4C58D15-B04E-4322-AD71-5BBCADE9BA93}" type="sibTrans" cxnId="{6EF55F21-18D4-452D-8D6F-AF11DBAA9905}">
      <dgm:prSet/>
      <dgm:spPr/>
      <dgm:t>
        <a:bodyPr/>
        <a:lstStyle/>
        <a:p>
          <a:endParaRPr lang="nl-BE"/>
        </a:p>
      </dgm:t>
    </dgm:pt>
    <dgm:pt modelId="{157E9BE6-A208-47D8-868E-CB61E15C6892}" type="pres">
      <dgm:prSet presAssocID="{35FE739C-8750-496D-8927-6FCF35C1CF9F}" presName="cycle" presStyleCnt="0">
        <dgm:presLayoutVars>
          <dgm:dir/>
          <dgm:resizeHandles val="exact"/>
        </dgm:presLayoutVars>
      </dgm:prSet>
      <dgm:spPr/>
      <dgm:t>
        <a:bodyPr/>
        <a:lstStyle/>
        <a:p>
          <a:endParaRPr lang="en-US"/>
        </a:p>
      </dgm:t>
    </dgm:pt>
    <dgm:pt modelId="{0DF3B81D-CF37-461E-B5CC-890FDF418683}" type="pres">
      <dgm:prSet presAssocID="{4FA38643-34E5-425E-B629-51AB4580131A}" presName="node" presStyleLbl="node1" presStyleIdx="0" presStyleCnt="4">
        <dgm:presLayoutVars>
          <dgm:bulletEnabled val="1"/>
        </dgm:presLayoutVars>
      </dgm:prSet>
      <dgm:spPr/>
      <dgm:t>
        <a:bodyPr/>
        <a:lstStyle/>
        <a:p>
          <a:endParaRPr lang="en-US"/>
        </a:p>
      </dgm:t>
    </dgm:pt>
    <dgm:pt modelId="{3A3C7D19-2D26-4B73-8473-2128F3CA6914}" type="pres">
      <dgm:prSet presAssocID="{4FA38643-34E5-425E-B629-51AB4580131A}" presName="spNode" presStyleCnt="0"/>
      <dgm:spPr/>
    </dgm:pt>
    <dgm:pt modelId="{66F6C638-36A2-4C4B-9139-7F9CC5B684AB}" type="pres">
      <dgm:prSet presAssocID="{D283341C-5EB7-403C-9FFC-6AEB486E9CBD}" presName="sibTrans" presStyleLbl="sibTrans1D1" presStyleIdx="0" presStyleCnt="4"/>
      <dgm:spPr/>
      <dgm:t>
        <a:bodyPr/>
        <a:lstStyle/>
        <a:p>
          <a:endParaRPr lang="en-US"/>
        </a:p>
      </dgm:t>
    </dgm:pt>
    <dgm:pt modelId="{226ABA4B-F9E4-430D-A626-6390AA2521A1}" type="pres">
      <dgm:prSet presAssocID="{90AF80DA-A79F-4DE5-8687-B2C9004294DF}" presName="node" presStyleLbl="node1" presStyleIdx="1" presStyleCnt="4">
        <dgm:presLayoutVars>
          <dgm:bulletEnabled val="1"/>
        </dgm:presLayoutVars>
      </dgm:prSet>
      <dgm:spPr/>
      <dgm:t>
        <a:bodyPr/>
        <a:lstStyle/>
        <a:p>
          <a:endParaRPr lang="en-US"/>
        </a:p>
      </dgm:t>
    </dgm:pt>
    <dgm:pt modelId="{D9049DDC-D859-4988-9695-F5B9B3CBE9EC}" type="pres">
      <dgm:prSet presAssocID="{90AF80DA-A79F-4DE5-8687-B2C9004294DF}" presName="spNode" presStyleCnt="0"/>
      <dgm:spPr/>
    </dgm:pt>
    <dgm:pt modelId="{39BAB2E0-A9C5-4403-A899-C869814C075E}" type="pres">
      <dgm:prSet presAssocID="{9DC4BD97-9094-411A-88B0-414C7BC06B41}" presName="sibTrans" presStyleLbl="sibTrans1D1" presStyleIdx="1" presStyleCnt="4"/>
      <dgm:spPr/>
      <dgm:t>
        <a:bodyPr/>
        <a:lstStyle/>
        <a:p>
          <a:endParaRPr lang="en-US"/>
        </a:p>
      </dgm:t>
    </dgm:pt>
    <dgm:pt modelId="{F2D5F15C-951E-400C-8A95-E2379F92C8A9}" type="pres">
      <dgm:prSet presAssocID="{2564EB3C-77B4-4176-8983-C2C3282A9F34}" presName="node" presStyleLbl="node1" presStyleIdx="2" presStyleCnt="4">
        <dgm:presLayoutVars>
          <dgm:bulletEnabled val="1"/>
        </dgm:presLayoutVars>
      </dgm:prSet>
      <dgm:spPr/>
      <dgm:t>
        <a:bodyPr/>
        <a:lstStyle/>
        <a:p>
          <a:endParaRPr lang="en-US"/>
        </a:p>
      </dgm:t>
    </dgm:pt>
    <dgm:pt modelId="{AE6965FB-08FC-4FA2-8E35-16C0A5AD4242}" type="pres">
      <dgm:prSet presAssocID="{2564EB3C-77B4-4176-8983-C2C3282A9F34}" presName="spNode" presStyleCnt="0"/>
      <dgm:spPr/>
    </dgm:pt>
    <dgm:pt modelId="{13EA9AC2-32D5-4BB1-8CC7-7607B8718778}" type="pres">
      <dgm:prSet presAssocID="{0D33F0BF-BFC8-456F-92AA-393EFCF06CB8}" presName="sibTrans" presStyleLbl="sibTrans1D1" presStyleIdx="2" presStyleCnt="4"/>
      <dgm:spPr/>
      <dgm:t>
        <a:bodyPr/>
        <a:lstStyle/>
        <a:p>
          <a:endParaRPr lang="en-US"/>
        </a:p>
      </dgm:t>
    </dgm:pt>
    <dgm:pt modelId="{B56E94E2-93F9-4425-A97D-C01E36443029}" type="pres">
      <dgm:prSet presAssocID="{40DCAE00-2BEE-4619-88DB-3FF3E3D63267}" presName="node" presStyleLbl="node1" presStyleIdx="3" presStyleCnt="4">
        <dgm:presLayoutVars>
          <dgm:bulletEnabled val="1"/>
        </dgm:presLayoutVars>
      </dgm:prSet>
      <dgm:spPr/>
      <dgm:t>
        <a:bodyPr/>
        <a:lstStyle/>
        <a:p>
          <a:endParaRPr lang="en-US"/>
        </a:p>
      </dgm:t>
    </dgm:pt>
    <dgm:pt modelId="{B6679913-7294-4FBB-B3CB-72909B887FEE}" type="pres">
      <dgm:prSet presAssocID="{40DCAE00-2BEE-4619-88DB-3FF3E3D63267}" presName="spNode" presStyleCnt="0"/>
      <dgm:spPr/>
    </dgm:pt>
    <dgm:pt modelId="{2DB79F2E-52B9-4A19-9FD5-1D7443E1E9D0}" type="pres">
      <dgm:prSet presAssocID="{C4C58D15-B04E-4322-AD71-5BBCADE9BA93}" presName="sibTrans" presStyleLbl="sibTrans1D1" presStyleIdx="3" presStyleCnt="4"/>
      <dgm:spPr/>
      <dgm:t>
        <a:bodyPr/>
        <a:lstStyle/>
        <a:p>
          <a:endParaRPr lang="en-US"/>
        </a:p>
      </dgm:t>
    </dgm:pt>
  </dgm:ptLst>
  <dgm:cxnLst>
    <dgm:cxn modelId="{EC00B76E-C1D2-49FA-934B-68826843352A}" type="presOf" srcId="{4FA38643-34E5-425E-B629-51AB4580131A}" destId="{0DF3B81D-CF37-461E-B5CC-890FDF418683}" srcOrd="0" destOrd="0" presId="urn:microsoft.com/office/officeart/2005/8/layout/cycle5"/>
    <dgm:cxn modelId="{6835CD5D-C422-4EC2-83D9-EA0AB9B65319}" type="presOf" srcId="{0D33F0BF-BFC8-456F-92AA-393EFCF06CB8}" destId="{13EA9AC2-32D5-4BB1-8CC7-7607B8718778}" srcOrd="0" destOrd="0" presId="urn:microsoft.com/office/officeart/2005/8/layout/cycle5"/>
    <dgm:cxn modelId="{17502F36-19A6-4E4A-883B-3790A4B427B6}" srcId="{35FE739C-8750-496D-8927-6FCF35C1CF9F}" destId="{90AF80DA-A79F-4DE5-8687-B2C9004294DF}" srcOrd="1" destOrd="0" parTransId="{7F4BB530-5DF0-46AE-8C06-CFAFB1EA8524}" sibTransId="{9DC4BD97-9094-411A-88B0-414C7BC06B41}"/>
    <dgm:cxn modelId="{14831B2F-38FD-4530-9CD0-D70520408BDE}" type="presOf" srcId="{2564EB3C-77B4-4176-8983-C2C3282A9F34}" destId="{F2D5F15C-951E-400C-8A95-E2379F92C8A9}" srcOrd="0" destOrd="0" presId="urn:microsoft.com/office/officeart/2005/8/layout/cycle5"/>
    <dgm:cxn modelId="{D899F677-E866-4A8E-A34A-6CF13C3C7D2C}" type="presOf" srcId="{90AF80DA-A79F-4DE5-8687-B2C9004294DF}" destId="{226ABA4B-F9E4-430D-A626-6390AA2521A1}" srcOrd="0" destOrd="0" presId="urn:microsoft.com/office/officeart/2005/8/layout/cycle5"/>
    <dgm:cxn modelId="{B61F9539-934E-4811-A8B5-73135CB44A42}" type="presOf" srcId="{40DCAE00-2BEE-4619-88DB-3FF3E3D63267}" destId="{B56E94E2-93F9-4425-A97D-C01E36443029}" srcOrd="0" destOrd="0" presId="urn:microsoft.com/office/officeart/2005/8/layout/cycle5"/>
    <dgm:cxn modelId="{61CB37E1-0488-44F9-8D74-2434C152D28B}" type="presOf" srcId="{35FE739C-8750-496D-8927-6FCF35C1CF9F}" destId="{157E9BE6-A208-47D8-868E-CB61E15C6892}" srcOrd="0" destOrd="0" presId="urn:microsoft.com/office/officeart/2005/8/layout/cycle5"/>
    <dgm:cxn modelId="{E1DD157E-29D9-49DE-9824-592A1943D864}" srcId="{35FE739C-8750-496D-8927-6FCF35C1CF9F}" destId="{4FA38643-34E5-425E-B629-51AB4580131A}" srcOrd="0" destOrd="0" parTransId="{276AC231-9639-4334-970E-2EDA85BBDEA2}" sibTransId="{D283341C-5EB7-403C-9FFC-6AEB486E9CBD}"/>
    <dgm:cxn modelId="{6EF55F21-18D4-452D-8D6F-AF11DBAA9905}" srcId="{35FE739C-8750-496D-8927-6FCF35C1CF9F}" destId="{40DCAE00-2BEE-4619-88DB-3FF3E3D63267}" srcOrd="3" destOrd="0" parTransId="{FB5288C5-D578-4370-B3F1-1E1FF5F51E0B}" sibTransId="{C4C58D15-B04E-4322-AD71-5BBCADE9BA93}"/>
    <dgm:cxn modelId="{8025F798-C0A0-431D-A3D5-C946D6F73590}" type="presOf" srcId="{C4C58D15-B04E-4322-AD71-5BBCADE9BA93}" destId="{2DB79F2E-52B9-4A19-9FD5-1D7443E1E9D0}" srcOrd="0" destOrd="0" presId="urn:microsoft.com/office/officeart/2005/8/layout/cycle5"/>
    <dgm:cxn modelId="{541A8837-BC97-42B8-A196-CB1E24A512F8}" type="presOf" srcId="{9DC4BD97-9094-411A-88B0-414C7BC06B41}" destId="{39BAB2E0-A9C5-4403-A899-C869814C075E}" srcOrd="0" destOrd="0" presId="urn:microsoft.com/office/officeart/2005/8/layout/cycle5"/>
    <dgm:cxn modelId="{DC601149-5BB7-4745-A146-BB24B74DD872}" type="presOf" srcId="{D283341C-5EB7-403C-9FFC-6AEB486E9CBD}" destId="{66F6C638-36A2-4C4B-9139-7F9CC5B684AB}" srcOrd="0" destOrd="0" presId="urn:microsoft.com/office/officeart/2005/8/layout/cycle5"/>
    <dgm:cxn modelId="{FF6F98DD-4D43-49B2-82E9-D3ECDCD1D522}" srcId="{35FE739C-8750-496D-8927-6FCF35C1CF9F}" destId="{2564EB3C-77B4-4176-8983-C2C3282A9F34}" srcOrd="2" destOrd="0" parTransId="{3B4D392D-E271-48A6-A3B2-54174503A233}" sibTransId="{0D33F0BF-BFC8-456F-92AA-393EFCF06CB8}"/>
    <dgm:cxn modelId="{DDA78E52-2B07-4570-A3E9-7B1F26F9D203}" type="presParOf" srcId="{157E9BE6-A208-47D8-868E-CB61E15C6892}" destId="{0DF3B81D-CF37-461E-B5CC-890FDF418683}" srcOrd="0" destOrd="0" presId="urn:microsoft.com/office/officeart/2005/8/layout/cycle5"/>
    <dgm:cxn modelId="{538E8B32-926C-45AE-87C2-8482193D22AC}" type="presParOf" srcId="{157E9BE6-A208-47D8-868E-CB61E15C6892}" destId="{3A3C7D19-2D26-4B73-8473-2128F3CA6914}" srcOrd="1" destOrd="0" presId="urn:microsoft.com/office/officeart/2005/8/layout/cycle5"/>
    <dgm:cxn modelId="{9C563B81-AE47-4438-80B1-2C33B5ADCE7F}" type="presParOf" srcId="{157E9BE6-A208-47D8-868E-CB61E15C6892}" destId="{66F6C638-36A2-4C4B-9139-7F9CC5B684AB}" srcOrd="2" destOrd="0" presId="urn:microsoft.com/office/officeart/2005/8/layout/cycle5"/>
    <dgm:cxn modelId="{16433EF3-8954-45CF-B086-E9633FD5F67C}" type="presParOf" srcId="{157E9BE6-A208-47D8-868E-CB61E15C6892}" destId="{226ABA4B-F9E4-430D-A626-6390AA2521A1}" srcOrd="3" destOrd="0" presId="urn:microsoft.com/office/officeart/2005/8/layout/cycle5"/>
    <dgm:cxn modelId="{BAC5521B-F053-45DC-850E-B073D7FBC452}" type="presParOf" srcId="{157E9BE6-A208-47D8-868E-CB61E15C6892}" destId="{D9049DDC-D859-4988-9695-F5B9B3CBE9EC}" srcOrd="4" destOrd="0" presId="urn:microsoft.com/office/officeart/2005/8/layout/cycle5"/>
    <dgm:cxn modelId="{71D779E9-6F53-4D00-A936-D2A1EB890D58}" type="presParOf" srcId="{157E9BE6-A208-47D8-868E-CB61E15C6892}" destId="{39BAB2E0-A9C5-4403-A899-C869814C075E}" srcOrd="5" destOrd="0" presId="urn:microsoft.com/office/officeart/2005/8/layout/cycle5"/>
    <dgm:cxn modelId="{FA7B6754-7EB9-4727-83DE-CDF126BB3737}" type="presParOf" srcId="{157E9BE6-A208-47D8-868E-CB61E15C6892}" destId="{F2D5F15C-951E-400C-8A95-E2379F92C8A9}" srcOrd="6" destOrd="0" presId="urn:microsoft.com/office/officeart/2005/8/layout/cycle5"/>
    <dgm:cxn modelId="{752075D8-342A-41E8-A445-76D648A839DF}" type="presParOf" srcId="{157E9BE6-A208-47D8-868E-CB61E15C6892}" destId="{AE6965FB-08FC-4FA2-8E35-16C0A5AD4242}" srcOrd="7" destOrd="0" presId="urn:microsoft.com/office/officeart/2005/8/layout/cycle5"/>
    <dgm:cxn modelId="{1527A7FB-DFCB-4EAD-B002-E6EFF6F442D3}" type="presParOf" srcId="{157E9BE6-A208-47D8-868E-CB61E15C6892}" destId="{13EA9AC2-32D5-4BB1-8CC7-7607B8718778}" srcOrd="8" destOrd="0" presId="urn:microsoft.com/office/officeart/2005/8/layout/cycle5"/>
    <dgm:cxn modelId="{68EE7626-9C13-4FDC-8A84-B787A6AB7EE3}" type="presParOf" srcId="{157E9BE6-A208-47D8-868E-CB61E15C6892}" destId="{B56E94E2-93F9-4425-A97D-C01E36443029}" srcOrd="9" destOrd="0" presId="urn:microsoft.com/office/officeart/2005/8/layout/cycle5"/>
    <dgm:cxn modelId="{CF9FC4D6-1472-4743-A3FD-75CB036B8212}" type="presParOf" srcId="{157E9BE6-A208-47D8-868E-CB61E15C6892}" destId="{B6679913-7294-4FBB-B3CB-72909B887FEE}" srcOrd="10" destOrd="0" presId="urn:microsoft.com/office/officeart/2005/8/layout/cycle5"/>
    <dgm:cxn modelId="{33DF5C34-F6A9-4305-9640-A92D67983D1A}" type="presParOf" srcId="{157E9BE6-A208-47D8-868E-CB61E15C6892}" destId="{2DB79F2E-52B9-4A19-9FD5-1D7443E1E9D0}"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19613-D4CC-4B73-80B3-14623AB70BBA}" type="doc">
      <dgm:prSet loTypeId="urn:microsoft.com/office/officeart/2005/8/layout/architecture" loCatId="list" qsTypeId="urn:microsoft.com/office/officeart/2005/8/quickstyle/simple4" qsCatId="simple" csTypeId="urn:microsoft.com/office/officeart/2005/8/colors/accent1_2" csCatId="accent1" phldr="1"/>
      <dgm:spPr/>
      <dgm:t>
        <a:bodyPr/>
        <a:lstStyle/>
        <a:p>
          <a:endParaRPr lang="en-GB"/>
        </a:p>
      </dgm:t>
    </dgm:pt>
    <dgm:pt modelId="{399A7845-84C9-4DD8-9A47-C3433679C0CB}" type="pres">
      <dgm:prSet presAssocID="{0F919613-D4CC-4B73-80B3-14623AB70BBA}" presName="Name0" presStyleCnt="0">
        <dgm:presLayoutVars>
          <dgm:chPref val="1"/>
          <dgm:dir/>
          <dgm:animOne val="branch"/>
          <dgm:animLvl val="lvl"/>
          <dgm:resizeHandles/>
        </dgm:presLayoutVars>
      </dgm:prSet>
      <dgm:spPr/>
      <dgm:t>
        <a:bodyPr/>
        <a:lstStyle/>
        <a:p>
          <a:endParaRPr lang="en-US"/>
        </a:p>
      </dgm:t>
    </dgm:pt>
  </dgm:ptLst>
  <dgm:cxnLst>
    <dgm:cxn modelId="{1D86D1EC-8874-469F-BDE1-13B72E1C33FE}" type="presOf" srcId="{0F919613-D4CC-4B73-80B3-14623AB70BBA}" destId="{399A7845-84C9-4DD8-9A47-C3433679C0CB}" srcOrd="0"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FE739C-8750-496D-8927-6FCF35C1CF9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nl-BE"/>
        </a:p>
      </dgm:t>
    </dgm:pt>
    <dgm:pt modelId="{4FA38643-34E5-425E-B629-51AB4580131A}">
      <dgm:prSet phldrT="[Text]"/>
      <dgm:spPr/>
      <dgm:t>
        <a:bodyPr/>
        <a:lstStyle/>
        <a:p>
          <a:r>
            <a:rPr lang="nl-BE" dirty="0" err="1" smtClean="0"/>
            <a:t>Localization</a:t>
          </a:r>
          <a:r>
            <a:rPr lang="nl-BE" dirty="0" smtClean="0"/>
            <a:t> (Think)</a:t>
          </a:r>
          <a:endParaRPr lang="nl-BE" dirty="0"/>
        </a:p>
      </dgm:t>
    </dgm:pt>
    <dgm:pt modelId="{276AC231-9639-4334-970E-2EDA85BBDEA2}" type="parTrans" cxnId="{E1DD157E-29D9-49DE-9824-592A1943D864}">
      <dgm:prSet/>
      <dgm:spPr/>
      <dgm:t>
        <a:bodyPr/>
        <a:lstStyle/>
        <a:p>
          <a:endParaRPr lang="nl-BE"/>
        </a:p>
      </dgm:t>
    </dgm:pt>
    <dgm:pt modelId="{D283341C-5EB7-403C-9FFC-6AEB486E9CBD}" type="sibTrans" cxnId="{E1DD157E-29D9-49DE-9824-592A1943D864}">
      <dgm:prSet/>
      <dgm:spPr/>
      <dgm:t>
        <a:bodyPr/>
        <a:lstStyle/>
        <a:p>
          <a:endParaRPr lang="nl-BE"/>
        </a:p>
      </dgm:t>
    </dgm:pt>
    <dgm:pt modelId="{90AF80DA-A79F-4DE5-8687-B2C9004294DF}">
      <dgm:prSet phldrT="[Text]"/>
      <dgm:spPr/>
      <dgm:t>
        <a:bodyPr/>
        <a:lstStyle/>
        <a:p>
          <a:r>
            <a:rPr lang="nl-BE" dirty="0" smtClean="0"/>
            <a:t>Obstacle Avoidance (Think)</a:t>
          </a:r>
          <a:endParaRPr lang="nl-BE" dirty="0"/>
        </a:p>
      </dgm:t>
    </dgm:pt>
    <dgm:pt modelId="{7F4BB530-5DF0-46AE-8C06-CFAFB1EA8524}" type="parTrans" cxnId="{17502F36-19A6-4E4A-883B-3790A4B427B6}">
      <dgm:prSet/>
      <dgm:spPr/>
      <dgm:t>
        <a:bodyPr/>
        <a:lstStyle/>
        <a:p>
          <a:endParaRPr lang="nl-BE"/>
        </a:p>
      </dgm:t>
    </dgm:pt>
    <dgm:pt modelId="{9DC4BD97-9094-411A-88B0-414C7BC06B41}" type="sibTrans" cxnId="{17502F36-19A6-4E4A-883B-3790A4B427B6}">
      <dgm:prSet/>
      <dgm:spPr/>
      <dgm:t>
        <a:bodyPr/>
        <a:lstStyle/>
        <a:p>
          <a:endParaRPr lang="nl-BE"/>
        </a:p>
      </dgm:t>
    </dgm:pt>
    <dgm:pt modelId="{2564EB3C-77B4-4176-8983-C2C3282A9F34}">
      <dgm:prSet phldrT="[Text]"/>
      <dgm:spPr/>
      <dgm:t>
        <a:bodyPr/>
        <a:lstStyle/>
        <a:p>
          <a:r>
            <a:rPr lang="nl-BE" dirty="0" smtClean="0"/>
            <a:t>Roomba </a:t>
          </a:r>
          <a:r>
            <a:rPr lang="nl-BE" dirty="0" err="1" smtClean="0"/>
            <a:t>Actuators</a:t>
          </a:r>
          <a:r>
            <a:rPr lang="nl-BE" dirty="0" smtClean="0"/>
            <a:t> (Act)</a:t>
          </a:r>
          <a:endParaRPr lang="nl-BE" dirty="0"/>
        </a:p>
      </dgm:t>
    </dgm:pt>
    <dgm:pt modelId="{3B4D392D-E271-48A6-A3B2-54174503A233}" type="parTrans" cxnId="{FF6F98DD-4D43-49B2-82E9-D3ECDCD1D522}">
      <dgm:prSet/>
      <dgm:spPr/>
      <dgm:t>
        <a:bodyPr/>
        <a:lstStyle/>
        <a:p>
          <a:endParaRPr lang="nl-BE"/>
        </a:p>
      </dgm:t>
    </dgm:pt>
    <dgm:pt modelId="{0D33F0BF-BFC8-456F-92AA-393EFCF06CB8}" type="sibTrans" cxnId="{FF6F98DD-4D43-49B2-82E9-D3ECDCD1D522}">
      <dgm:prSet/>
      <dgm:spPr/>
      <dgm:t>
        <a:bodyPr/>
        <a:lstStyle/>
        <a:p>
          <a:endParaRPr lang="nl-BE"/>
        </a:p>
      </dgm:t>
    </dgm:pt>
    <dgm:pt modelId="{40DCAE00-2BEE-4619-88DB-3FF3E3D63267}">
      <dgm:prSet phldrT="[Text]"/>
      <dgm:spPr/>
      <dgm:t>
        <a:bodyPr/>
        <a:lstStyle/>
        <a:p>
          <a:r>
            <a:rPr lang="nl-BE" dirty="0" smtClean="0"/>
            <a:t>See: Lidar, onboard sensors</a:t>
          </a:r>
          <a:endParaRPr lang="nl-BE" dirty="0"/>
        </a:p>
      </dgm:t>
    </dgm:pt>
    <dgm:pt modelId="{FB5288C5-D578-4370-B3F1-1E1FF5F51E0B}" type="parTrans" cxnId="{6EF55F21-18D4-452D-8D6F-AF11DBAA9905}">
      <dgm:prSet/>
      <dgm:spPr/>
      <dgm:t>
        <a:bodyPr/>
        <a:lstStyle/>
        <a:p>
          <a:endParaRPr lang="nl-BE"/>
        </a:p>
      </dgm:t>
    </dgm:pt>
    <dgm:pt modelId="{C4C58D15-B04E-4322-AD71-5BBCADE9BA93}" type="sibTrans" cxnId="{6EF55F21-18D4-452D-8D6F-AF11DBAA9905}">
      <dgm:prSet/>
      <dgm:spPr/>
      <dgm:t>
        <a:bodyPr/>
        <a:lstStyle/>
        <a:p>
          <a:endParaRPr lang="nl-BE"/>
        </a:p>
      </dgm:t>
    </dgm:pt>
    <dgm:pt modelId="{157E9BE6-A208-47D8-868E-CB61E15C6892}" type="pres">
      <dgm:prSet presAssocID="{35FE739C-8750-496D-8927-6FCF35C1CF9F}" presName="cycle" presStyleCnt="0">
        <dgm:presLayoutVars>
          <dgm:dir/>
          <dgm:resizeHandles val="exact"/>
        </dgm:presLayoutVars>
      </dgm:prSet>
      <dgm:spPr/>
      <dgm:t>
        <a:bodyPr/>
        <a:lstStyle/>
        <a:p>
          <a:endParaRPr lang="en-US"/>
        </a:p>
      </dgm:t>
    </dgm:pt>
    <dgm:pt modelId="{0DF3B81D-CF37-461E-B5CC-890FDF418683}" type="pres">
      <dgm:prSet presAssocID="{4FA38643-34E5-425E-B629-51AB4580131A}" presName="node" presStyleLbl="node1" presStyleIdx="0" presStyleCnt="4">
        <dgm:presLayoutVars>
          <dgm:bulletEnabled val="1"/>
        </dgm:presLayoutVars>
      </dgm:prSet>
      <dgm:spPr/>
      <dgm:t>
        <a:bodyPr/>
        <a:lstStyle/>
        <a:p>
          <a:endParaRPr lang="en-US"/>
        </a:p>
      </dgm:t>
    </dgm:pt>
    <dgm:pt modelId="{3A3C7D19-2D26-4B73-8473-2128F3CA6914}" type="pres">
      <dgm:prSet presAssocID="{4FA38643-34E5-425E-B629-51AB4580131A}" presName="spNode" presStyleCnt="0"/>
      <dgm:spPr/>
    </dgm:pt>
    <dgm:pt modelId="{66F6C638-36A2-4C4B-9139-7F9CC5B684AB}" type="pres">
      <dgm:prSet presAssocID="{D283341C-5EB7-403C-9FFC-6AEB486E9CBD}" presName="sibTrans" presStyleLbl="sibTrans1D1" presStyleIdx="0" presStyleCnt="4"/>
      <dgm:spPr/>
      <dgm:t>
        <a:bodyPr/>
        <a:lstStyle/>
        <a:p>
          <a:endParaRPr lang="en-US"/>
        </a:p>
      </dgm:t>
    </dgm:pt>
    <dgm:pt modelId="{226ABA4B-F9E4-430D-A626-6390AA2521A1}" type="pres">
      <dgm:prSet presAssocID="{90AF80DA-A79F-4DE5-8687-B2C9004294DF}" presName="node" presStyleLbl="node1" presStyleIdx="1" presStyleCnt="4">
        <dgm:presLayoutVars>
          <dgm:bulletEnabled val="1"/>
        </dgm:presLayoutVars>
      </dgm:prSet>
      <dgm:spPr/>
      <dgm:t>
        <a:bodyPr/>
        <a:lstStyle/>
        <a:p>
          <a:endParaRPr lang="en-US"/>
        </a:p>
      </dgm:t>
    </dgm:pt>
    <dgm:pt modelId="{D9049DDC-D859-4988-9695-F5B9B3CBE9EC}" type="pres">
      <dgm:prSet presAssocID="{90AF80DA-A79F-4DE5-8687-B2C9004294DF}" presName="spNode" presStyleCnt="0"/>
      <dgm:spPr/>
    </dgm:pt>
    <dgm:pt modelId="{39BAB2E0-A9C5-4403-A899-C869814C075E}" type="pres">
      <dgm:prSet presAssocID="{9DC4BD97-9094-411A-88B0-414C7BC06B41}" presName="sibTrans" presStyleLbl="sibTrans1D1" presStyleIdx="1" presStyleCnt="4"/>
      <dgm:spPr/>
      <dgm:t>
        <a:bodyPr/>
        <a:lstStyle/>
        <a:p>
          <a:endParaRPr lang="en-US"/>
        </a:p>
      </dgm:t>
    </dgm:pt>
    <dgm:pt modelId="{F2D5F15C-951E-400C-8A95-E2379F92C8A9}" type="pres">
      <dgm:prSet presAssocID="{2564EB3C-77B4-4176-8983-C2C3282A9F34}" presName="node" presStyleLbl="node1" presStyleIdx="2" presStyleCnt="4">
        <dgm:presLayoutVars>
          <dgm:bulletEnabled val="1"/>
        </dgm:presLayoutVars>
      </dgm:prSet>
      <dgm:spPr/>
      <dgm:t>
        <a:bodyPr/>
        <a:lstStyle/>
        <a:p>
          <a:endParaRPr lang="en-US"/>
        </a:p>
      </dgm:t>
    </dgm:pt>
    <dgm:pt modelId="{AE6965FB-08FC-4FA2-8E35-16C0A5AD4242}" type="pres">
      <dgm:prSet presAssocID="{2564EB3C-77B4-4176-8983-C2C3282A9F34}" presName="spNode" presStyleCnt="0"/>
      <dgm:spPr/>
    </dgm:pt>
    <dgm:pt modelId="{13EA9AC2-32D5-4BB1-8CC7-7607B8718778}" type="pres">
      <dgm:prSet presAssocID="{0D33F0BF-BFC8-456F-92AA-393EFCF06CB8}" presName="sibTrans" presStyleLbl="sibTrans1D1" presStyleIdx="2" presStyleCnt="4"/>
      <dgm:spPr/>
      <dgm:t>
        <a:bodyPr/>
        <a:lstStyle/>
        <a:p>
          <a:endParaRPr lang="en-US"/>
        </a:p>
      </dgm:t>
    </dgm:pt>
    <dgm:pt modelId="{B56E94E2-93F9-4425-A97D-C01E36443029}" type="pres">
      <dgm:prSet presAssocID="{40DCAE00-2BEE-4619-88DB-3FF3E3D63267}" presName="node" presStyleLbl="node1" presStyleIdx="3" presStyleCnt="4">
        <dgm:presLayoutVars>
          <dgm:bulletEnabled val="1"/>
        </dgm:presLayoutVars>
      </dgm:prSet>
      <dgm:spPr/>
      <dgm:t>
        <a:bodyPr/>
        <a:lstStyle/>
        <a:p>
          <a:endParaRPr lang="en-US"/>
        </a:p>
      </dgm:t>
    </dgm:pt>
    <dgm:pt modelId="{B6679913-7294-4FBB-B3CB-72909B887FEE}" type="pres">
      <dgm:prSet presAssocID="{40DCAE00-2BEE-4619-88DB-3FF3E3D63267}" presName="spNode" presStyleCnt="0"/>
      <dgm:spPr/>
    </dgm:pt>
    <dgm:pt modelId="{2DB79F2E-52B9-4A19-9FD5-1D7443E1E9D0}" type="pres">
      <dgm:prSet presAssocID="{C4C58D15-B04E-4322-AD71-5BBCADE9BA93}" presName="sibTrans" presStyleLbl="sibTrans1D1" presStyleIdx="3" presStyleCnt="4"/>
      <dgm:spPr/>
      <dgm:t>
        <a:bodyPr/>
        <a:lstStyle/>
        <a:p>
          <a:endParaRPr lang="en-US"/>
        </a:p>
      </dgm:t>
    </dgm:pt>
  </dgm:ptLst>
  <dgm:cxnLst>
    <dgm:cxn modelId="{AA8CAB99-C36C-4E3D-BBDA-D11E9511025E}" type="presOf" srcId="{40DCAE00-2BEE-4619-88DB-3FF3E3D63267}" destId="{B56E94E2-93F9-4425-A97D-C01E36443029}" srcOrd="0" destOrd="0" presId="urn:microsoft.com/office/officeart/2005/8/layout/cycle5"/>
    <dgm:cxn modelId="{CE634FAA-3B49-4109-AC52-6F752088359F}" type="presOf" srcId="{C4C58D15-B04E-4322-AD71-5BBCADE9BA93}" destId="{2DB79F2E-52B9-4A19-9FD5-1D7443E1E9D0}" srcOrd="0" destOrd="0" presId="urn:microsoft.com/office/officeart/2005/8/layout/cycle5"/>
    <dgm:cxn modelId="{BFE54A7C-1D7E-4B66-97BF-83231DC3A936}" type="presOf" srcId="{35FE739C-8750-496D-8927-6FCF35C1CF9F}" destId="{157E9BE6-A208-47D8-868E-CB61E15C6892}" srcOrd="0" destOrd="0" presId="urn:microsoft.com/office/officeart/2005/8/layout/cycle5"/>
    <dgm:cxn modelId="{21E8DC00-661E-43B7-B62F-DEBB89D10FC0}" type="presOf" srcId="{9DC4BD97-9094-411A-88B0-414C7BC06B41}" destId="{39BAB2E0-A9C5-4403-A899-C869814C075E}" srcOrd="0" destOrd="0" presId="urn:microsoft.com/office/officeart/2005/8/layout/cycle5"/>
    <dgm:cxn modelId="{17502F36-19A6-4E4A-883B-3790A4B427B6}" srcId="{35FE739C-8750-496D-8927-6FCF35C1CF9F}" destId="{90AF80DA-A79F-4DE5-8687-B2C9004294DF}" srcOrd="1" destOrd="0" parTransId="{7F4BB530-5DF0-46AE-8C06-CFAFB1EA8524}" sibTransId="{9DC4BD97-9094-411A-88B0-414C7BC06B41}"/>
    <dgm:cxn modelId="{9C51C379-DBCB-46C1-962E-D913F0050F3B}" type="presOf" srcId="{2564EB3C-77B4-4176-8983-C2C3282A9F34}" destId="{F2D5F15C-951E-400C-8A95-E2379F92C8A9}" srcOrd="0" destOrd="0" presId="urn:microsoft.com/office/officeart/2005/8/layout/cycle5"/>
    <dgm:cxn modelId="{DB89B750-A76D-4237-B695-2C79BFE99F9D}" type="presOf" srcId="{90AF80DA-A79F-4DE5-8687-B2C9004294DF}" destId="{226ABA4B-F9E4-430D-A626-6390AA2521A1}" srcOrd="0" destOrd="0" presId="urn:microsoft.com/office/officeart/2005/8/layout/cycle5"/>
    <dgm:cxn modelId="{ACDD0E95-77E5-4989-BEF0-C22055AA6726}" type="presOf" srcId="{4FA38643-34E5-425E-B629-51AB4580131A}" destId="{0DF3B81D-CF37-461E-B5CC-890FDF418683}" srcOrd="0" destOrd="0" presId="urn:microsoft.com/office/officeart/2005/8/layout/cycle5"/>
    <dgm:cxn modelId="{8257C6FA-B5B0-40A4-A9DD-BA91E889537F}" type="presOf" srcId="{0D33F0BF-BFC8-456F-92AA-393EFCF06CB8}" destId="{13EA9AC2-32D5-4BB1-8CC7-7607B8718778}" srcOrd="0" destOrd="0" presId="urn:microsoft.com/office/officeart/2005/8/layout/cycle5"/>
    <dgm:cxn modelId="{E1DD157E-29D9-49DE-9824-592A1943D864}" srcId="{35FE739C-8750-496D-8927-6FCF35C1CF9F}" destId="{4FA38643-34E5-425E-B629-51AB4580131A}" srcOrd="0" destOrd="0" parTransId="{276AC231-9639-4334-970E-2EDA85BBDEA2}" sibTransId="{D283341C-5EB7-403C-9FFC-6AEB486E9CBD}"/>
    <dgm:cxn modelId="{6EF55F21-18D4-452D-8D6F-AF11DBAA9905}" srcId="{35FE739C-8750-496D-8927-6FCF35C1CF9F}" destId="{40DCAE00-2BEE-4619-88DB-3FF3E3D63267}" srcOrd="3" destOrd="0" parTransId="{FB5288C5-D578-4370-B3F1-1E1FF5F51E0B}" sibTransId="{C4C58D15-B04E-4322-AD71-5BBCADE9BA93}"/>
    <dgm:cxn modelId="{386D2C0B-B928-4393-8B59-29D38E39404C}" type="presOf" srcId="{D283341C-5EB7-403C-9FFC-6AEB486E9CBD}" destId="{66F6C638-36A2-4C4B-9139-7F9CC5B684AB}" srcOrd="0" destOrd="0" presId="urn:microsoft.com/office/officeart/2005/8/layout/cycle5"/>
    <dgm:cxn modelId="{FF6F98DD-4D43-49B2-82E9-D3ECDCD1D522}" srcId="{35FE739C-8750-496D-8927-6FCF35C1CF9F}" destId="{2564EB3C-77B4-4176-8983-C2C3282A9F34}" srcOrd="2" destOrd="0" parTransId="{3B4D392D-E271-48A6-A3B2-54174503A233}" sibTransId="{0D33F0BF-BFC8-456F-92AA-393EFCF06CB8}"/>
    <dgm:cxn modelId="{98A1C325-BC82-4721-87D7-85273FDA03A0}" type="presParOf" srcId="{157E9BE6-A208-47D8-868E-CB61E15C6892}" destId="{0DF3B81D-CF37-461E-B5CC-890FDF418683}" srcOrd="0" destOrd="0" presId="urn:microsoft.com/office/officeart/2005/8/layout/cycle5"/>
    <dgm:cxn modelId="{52886B08-EA94-45D1-A542-DCA160A3A52D}" type="presParOf" srcId="{157E9BE6-A208-47D8-868E-CB61E15C6892}" destId="{3A3C7D19-2D26-4B73-8473-2128F3CA6914}" srcOrd="1" destOrd="0" presId="urn:microsoft.com/office/officeart/2005/8/layout/cycle5"/>
    <dgm:cxn modelId="{5E01897A-0E1C-4E54-B9B8-4B2934DCB855}" type="presParOf" srcId="{157E9BE6-A208-47D8-868E-CB61E15C6892}" destId="{66F6C638-36A2-4C4B-9139-7F9CC5B684AB}" srcOrd="2" destOrd="0" presId="urn:microsoft.com/office/officeart/2005/8/layout/cycle5"/>
    <dgm:cxn modelId="{C453FC70-03C5-4F08-9998-D8358E26A61A}" type="presParOf" srcId="{157E9BE6-A208-47D8-868E-CB61E15C6892}" destId="{226ABA4B-F9E4-430D-A626-6390AA2521A1}" srcOrd="3" destOrd="0" presId="urn:microsoft.com/office/officeart/2005/8/layout/cycle5"/>
    <dgm:cxn modelId="{790C72D1-1AF7-4A31-BF89-A30337E38019}" type="presParOf" srcId="{157E9BE6-A208-47D8-868E-CB61E15C6892}" destId="{D9049DDC-D859-4988-9695-F5B9B3CBE9EC}" srcOrd="4" destOrd="0" presId="urn:microsoft.com/office/officeart/2005/8/layout/cycle5"/>
    <dgm:cxn modelId="{5A5006B3-D9E7-4927-836F-D182EB626E94}" type="presParOf" srcId="{157E9BE6-A208-47D8-868E-CB61E15C6892}" destId="{39BAB2E0-A9C5-4403-A899-C869814C075E}" srcOrd="5" destOrd="0" presId="urn:microsoft.com/office/officeart/2005/8/layout/cycle5"/>
    <dgm:cxn modelId="{2E0D7612-2230-4995-A2A6-E9AC06845F98}" type="presParOf" srcId="{157E9BE6-A208-47D8-868E-CB61E15C6892}" destId="{F2D5F15C-951E-400C-8A95-E2379F92C8A9}" srcOrd="6" destOrd="0" presId="urn:microsoft.com/office/officeart/2005/8/layout/cycle5"/>
    <dgm:cxn modelId="{1B0A37E0-1039-4D8B-9FA6-22C93C60ED61}" type="presParOf" srcId="{157E9BE6-A208-47D8-868E-CB61E15C6892}" destId="{AE6965FB-08FC-4FA2-8E35-16C0A5AD4242}" srcOrd="7" destOrd="0" presId="urn:microsoft.com/office/officeart/2005/8/layout/cycle5"/>
    <dgm:cxn modelId="{9F50F0A6-E5DC-4EE9-835C-BFF7EFA53A54}" type="presParOf" srcId="{157E9BE6-A208-47D8-868E-CB61E15C6892}" destId="{13EA9AC2-32D5-4BB1-8CC7-7607B8718778}" srcOrd="8" destOrd="0" presId="urn:microsoft.com/office/officeart/2005/8/layout/cycle5"/>
    <dgm:cxn modelId="{DCAE0DD3-D46B-441E-B2D4-15DFE4FDD10D}" type="presParOf" srcId="{157E9BE6-A208-47D8-868E-CB61E15C6892}" destId="{B56E94E2-93F9-4425-A97D-C01E36443029}" srcOrd="9" destOrd="0" presId="urn:microsoft.com/office/officeart/2005/8/layout/cycle5"/>
    <dgm:cxn modelId="{D6FCDD30-84B2-4C03-9195-DB4FA1BAAD98}" type="presParOf" srcId="{157E9BE6-A208-47D8-868E-CB61E15C6892}" destId="{B6679913-7294-4FBB-B3CB-72909B887FEE}" srcOrd="10" destOrd="0" presId="urn:microsoft.com/office/officeart/2005/8/layout/cycle5"/>
    <dgm:cxn modelId="{AC551548-B063-4E03-87F1-61F25103CBF0}" type="presParOf" srcId="{157E9BE6-A208-47D8-868E-CB61E15C6892}" destId="{2DB79F2E-52B9-4A19-9FD5-1D7443E1E9D0}" srcOrd="11"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EE790-4D3F-4A06-A2BF-ADD56E1F3BAE}">
      <dsp:nvSpPr>
        <dsp:cNvPr id="0" name=""/>
        <dsp:cNvSpPr/>
      </dsp:nvSpPr>
      <dsp:spPr>
        <a:xfrm>
          <a:off x="3330901" y="1708"/>
          <a:ext cx="1672572" cy="108717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nl-BE" sz="4000" kern="1200" dirty="0" smtClean="0"/>
            <a:t>See</a:t>
          </a:r>
          <a:endParaRPr lang="nl-BE" sz="4000" kern="1200" dirty="0"/>
        </a:p>
      </dsp:txBody>
      <dsp:txXfrm>
        <a:off x="3383972" y="54779"/>
        <a:ext cx="1566430" cy="981030"/>
      </dsp:txXfrm>
    </dsp:sp>
    <dsp:sp modelId="{F998286E-8D9D-4162-BD98-259AEB513F10}">
      <dsp:nvSpPr>
        <dsp:cNvPr id="0" name=""/>
        <dsp:cNvSpPr/>
      </dsp:nvSpPr>
      <dsp:spPr>
        <a:xfrm>
          <a:off x="2718221" y="545294"/>
          <a:ext cx="2897932" cy="2897932"/>
        </a:xfrm>
        <a:custGeom>
          <a:avLst/>
          <a:gdLst/>
          <a:ahLst/>
          <a:cxnLst/>
          <a:rect l="0" t="0" r="0" b="0"/>
          <a:pathLst>
            <a:path>
              <a:moveTo>
                <a:pt x="2509384" y="461537"/>
              </a:moveTo>
              <a:arcTo wR="1448966" hR="1448966" stAng="19022478" swAng="230042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22BC3FA-8531-43A4-ADE6-E94CD25759A3}">
      <dsp:nvSpPr>
        <dsp:cNvPr id="0" name=""/>
        <dsp:cNvSpPr/>
      </dsp:nvSpPr>
      <dsp:spPr>
        <a:xfrm>
          <a:off x="4585742" y="2175157"/>
          <a:ext cx="1672572" cy="108717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nl-BE" sz="4000" kern="1200" dirty="0" smtClean="0"/>
            <a:t>Think</a:t>
          </a:r>
          <a:endParaRPr lang="nl-BE" sz="4000" kern="1200" dirty="0"/>
        </a:p>
      </dsp:txBody>
      <dsp:txXfrm>
        <a:off x="4638813" y="2228228"/>
        <a:ext cx="1566430" cy="981030"/>
      </dsp:txXfrm>
    </dsp:sp>
    <dsp:sp modelId="{4E452E32-C153-4259-92E9-05E1F76C5131}">
      <dsp:nvSpPr>
        <dsp:cNvPr id="0" name=""/>
        <dsp:cNvSpPr/>
      </dsp:nvSpPr>
      <dsp:spPr>
        <a:xfrm>
          <a:off x="2718221" y="545294"/>
          <a:ext cx="2897932" cy="2897932"/>
        </a:xfrm>
        <a:custGeom>
          <a:avLst/>
          <a:gdLst/>
          <a:ahLst/>
          <a:cxnLst/>
          <a:rect l="0" t="0" r="0" b="0"/>
          <a:pathLst>
            <a:path>
              <a:moveTo>
                <a:pt x="1893060" y="2828198"/>
              </a:moveTo>
              <a:arcTo wR="1448966" hR="1448966" stAng="4329128" swAng="214174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21B0489-E263-49A0-A8DA-E023687380C1}">
      <dsp:nvSpPr>
        <dsp:cNvPr id="0" name=""/>
        <dsp:cNvSpPr/>
      </dsp:nvSpPr>
      <dsp:spPr>
        <a:xfrm>
          <a:off x="2076059" y="2175157"/>
          <a:ext cx="1672572" cy="108717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nl-BE" sz="4000" kern="1200" dirty="0" smtClean="0"/>
            <a:t>Act</a:t>
          </a:r>
          <a:endParaRPr lang="nl-BE" sz="4000" kern="1200" dirty="0"/>
        </a:p>
      </dsp:txBody>
      <dsp:txXfrm>
        <a:off x="2129130" y="2228228"/>
        <a:ext cx="1566430" cy="981030"/>
      </dsp:txXfrm>
    </dsp:sp>
    <dsp:sp modelId="{E01AAA96-B7DC-4FBE-96BD-D8431F0F85CC}">
      <dsp:nvSpPr>
        <dsp:cNvPr id="0" name=""/>
        <dsp:cNvSpPr/>
      </dsp:nvSpPr>
      <dsp:spPr>
        <a:xfrm>
          <a:off x="2718221" y="545294"/>
          <a:ext cx="2897932" cy="2897932"/>
        </a:xfrm>
        <a:custGeom>
          <a:avLst/>
          <a:gdLst/>
          <a:ahLst/>
          <a:cxnLst/>
          <a:rect l="0" t="0" r="0" b="0"/>
          <a:pathLst>
            <a:path>
              <a:moveTo>
                <a:pt x="4704" y="1332297"/>
              </a:moveTo>
              <a:arcTo wR="1448966" hR="1448966" stAng="11077103" swAng="230042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12F2F-DEDE-488A-8C34-F55F648B5176}">
      <dsp:nvSpPr>
        <dsp:cNvPr id="0" name=""/>
        <dsp:cNvSpPr/>
      </dsp:nvSpPr>
      <dsp:spPr>
        <a:xfrm>
          <a:off x="6169" y="0"/>
          <a:ext cx="2494615" cy="371765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GB" sz="3100" kern="1200" dirty="0" smtClean="0"/>
            <a:t>Path Planning</a:t>
          </a:r>
          <a:endParaRPr lang="en-GB" sz="3100" kern="1200" dirty="0"/>
        </a:p>
      </dsp:txBody>
      <dsp:txXfrm>
        <a:off x="79234" y="73065"/>
        <a:ext cx="2348485" cy="3571522"/>
      </dsp:txXfrm>
    </dsp:sp>
    <dsp:sp modelId="{6B1C8B6A-BF02-4D03-A354-843D21453AB9}">
      <dsp:nvSpPr>
        <dsp:cNvPr id="0" name=""/>
        <dsp:cNvSpPr/>
      </dsp:nvSpPr>
      <dsp:spPr>
        <a:xfrm>
          <a:off x="2919879" y="0"/>
          <a:ext cx="2494615" cy="371765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GB" sz="3100" kern="1200" dirty="0" smtClean="0"/>
            <a:t>Localization</a:t>
          </a:r>
          <a:endParaRPr lang="en-GB" sz="3100" kern="1200" dirty="0"/>
        </a:p>
      </dsp:txBody>
      <dsp:txXfrm>
        <a:off x="2992944" y="73065"/>
        <a:ext cx="2348485" cy="3571522"/>
      </dsp:txXfrm>
    </dsp:sp>
    <dsp:sp modelId="{BF96CE47-EFB7-4564-9E56-F4388EF02550}">
      <dsp:nvSpPr>
        <dsp:cNvPr id="0" name=""/>
        <dsp:cNvSpPr/>
      </dsp:nvSpPr>
      <dsp:spPr>
        <a:xfrm>
          <a:off x="5833590" y="0"/>
          <a:ext cx="2494615" cy="371765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GB" sz="3100" kern="1200" dirty="0" smtClean="0"/>
            <a:t>Obstacle Avoidance</a:t>
          </a:r>
          <a:endParaRPr lang="en-GB" sz="3100" kern="1200" dirty="0"/>
        </a:p>
      </dsp:txBody>
      <dsp:txXfrm>
        <a:off x="5906655" y="73065"/>
        <a:ext cx="2348485" cy="35715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3B81D-CF37-461E-B5CC-890FDF418683}">
      <dsp:nvSpPr>
        <dsp:cNvPr id="0" name=""/>
        <dsp:cNvSpPr/>
      </dsp:nvSpPr>
      <dsp:spPr>
        <a:xfrm>
          <a:off x="1703298" y="397"/>
          <a:ext cx="1345930" cy="8748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noProof="0" dirty="0" smtClean="0"/>
            <a:t>Localization</a:t>
          </a:r>
          <a:r>
            <a:rPr lang="nl-BE" sz="1400" kern="1200" dirty="0" smtClean="0"/>
            <a:t> (Think)</a:t>
          </a:r>
          <a:endParaRPr lang="nl-BE" sz="1400" kern="1200" dirty="0"/>
        </a:p>
      </dsp:txBody>
      <dsp:txXfrm>
        <a:off x="1746005" y="43104"/>
        <a:ext cx="1260516" cy="789441"/>
      </dsp:txXfrm>
    </dsp:sp>
    <dsp:sp modelId="{66F6C638-36A2-4C4B-9139-7F9CC5B684AB}">
      <dsp:nvSpPr>
        <dsp:cNvPr id="0" name=""/>
        <dsp:cNvSpPr/>
      </dsp:nvSpPr>
      <dsp:spPr>
        <a:xfrm>
          <a:off x="928524" y="437824"/>
          <a:ext cx="2895478" cy="2895478"/>
        </a:xfrm>
        <a:custGeom>
          <a:avLst/>
          <a:gdLst/>
          <a:ahLst/>
          <a:cxnLst/>
          <a:rect l="0" t="0" r="0" b="0"/>
          <a:pathLst>
            <a:path>
              <a:moveTo>
                <a:pt x="2307207" y="282722"/>
              </a:moveTo>
              <a:arcTo wR="1447739" hR="1447739" stAng="18385039" swAng="163671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26ABA4B-F9E4-430D-A626-6390AA2521A1}">
      <dsp:nvSpPr>
        <dsp:cNvPr id="0" name=""/>
        <dsp:cNvSpPr/>
      </dsp:nvSpPr>
      <dsp:spPr>
        <a:xfrm>
          <a:off x="3151037" y="1448136"/>
          <a:ext cx="1345930" cy="8748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BE" sz="1400" kern="1200" dirty="0" smtClean="0"/>
            <a:t>Obstacle Avoidance (Think)</a:t>
          </a:r>
          <a:endParaRPr lang="nl-BE" sz="1400" kern="1200" dirty="0"/>
        </a:p>
      </dsp:txBody>
      <dsp:txXfrm>
        <a:off x="3193744" y="1490843"/>
        <a:ext cx="1260516" cy="789441"/>
      </dsp:txXfrm>
    </dsp:sp>
    <dsp:sp modelId="{39BAB2E0-A9C5-4403-A899-C869814C075E}">
      <dsp:nvSpPr>
        <dsp:cNvPr id="0" name=""/>
        <dsp:cNvSpPr/>
      </dsp:nvSpPr>
      <dsp:spPr>
        <a:xfrm>
          <a:off x="928524" y="437824"/>
          <a:ext cx="2895478" cy="2895478"/>
        </a:xfrm>
        <a:custGeom>
          <a:avLst/>
          <a:gdLst/>
          <a:ahLst/>
          <a:cxnLst/>
          <a:rect l="0" t="0" r="0" b="0"/>
          <a:pathLst>
            <a:path>
              <a:moveTo>
                <a:pt x="2745572" y="2089282"/>
              </a:moveTo>
              <a:arcTo wR="1447739" hR="1447739" stAng="1578242" swAng="163671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2D5F15C-951E-400C-8A95-E2379F92C8A9}">
      <dsp:nvSpPr>
        <dsp:cNvPr id="0" name=""/>
        <dsp:cNvSpPr/>
      </dsp:nvSpPr>
      <dsp:spPr>
        <a:xfrm>
          <a:off x="1703298" y="2895875"/>
          <a:ext cx="1345930" cy="8748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BE" sz="1400" kern="1200" dirty="0" smtClean="0"/>
            <a:t>Roomba </a:t>
          </a:r>
          <a:r>
            <a:rPr lang="en-US" sz="1400" kern="1200" noProof="0" dirty="0" smtClean="0"/>
            <a:t>Actuators</a:t>
          </a:r>
          <a:r>
            <a:rPr lang="nl-BE" sz="1400" kern="1200" dirty="0" smtClean="0"/>
            <a:t> (Act)</a:t>
          </a:r>
          <a:endParaRPr lang="nl-BE" sz="1400" kern="1200" dirty="0"/>
        </a:p>
      </dsp:txBody>
      <dsp:txXfrm>
        <a:off x="1746005" y="2938582"/>
        <a:ext cx="1260516" cy="789441"/>
      </dsp:txXfrm>
    </dsp:sp>
    <dsp:sp modelId="{13EA9AC2-32D5-4BB1-8CC7-7607B8718778}">
      <dsp:nvSpPr>
        <dsp:cNvPr id="0" name=""/>
        <dsp:cNvSpPr/>
      </dsp:nvSpPr>
      <dsp:spPr>
        <a:xfrm>
          <a:off x="928524" y="437824"/>
          <a:ext cx="2895478" cy="2895478"/>
        </a:xfrm>
        <a:custGeom>
          <a:avLst/>
          <a:gdLst/>
          <a:ahLst/>
          <a:cxnLst/>
          <a:rect l="0" t="0" r="0" b="0"/>
          <a:pathLst>
            <a:path>
              <a:moveTo>
                <a:pt x="588271" y="2612755"/>
              </a:moveTo>
              <a:arcTo wR="1447739" hR="1447739" stAng="7585039" swAng="163671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56E94E2-93F9-4425-A97D-C01E36443029}">
      <dsp:nvSpPr>
        <dsp:cNvPr id="0" name=""/>
        <dsp:cNvSpPr/>
      </dsp:nvSpPr>
      <dsp:spPr>
        <a:xfrm>
          <a:off x="255559" y="1448136"/>
          <a:ext cx="1345930" cy="8748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BE" sz="1400" kern="1200" dirty="0" smtClean="0"/>
            <a:t>Lidar, onboard sensors (See)</a:t>
          </a:r>
          <a:endParaRPr lang="nl-BE" sz="1400" kern="1200" dirty="0"/>
        </a:p>
      </dsp:txBody>
      <dsp:txXfrm>
        <a:off x="298266" y="1490843"/>
        <a:ext cx="1260516" cy="789441"/>
      </dsp:txXfrm>
    </dsp:sp>
    <dsp:sp modelId="{2DB79F2E-52B9-4A19-9FD5-1D7443E1E9D0}">
      <dsp:nvSpPr>
        <dsp:cNvPr id="0" name=""/>
        <dsp:cNvSpPr/>
      </dsp:nvSpPr>
      <dsp:spPr>
        <a:xfrm>
          <a:off x="928524" y="437824"/>
          <a:ext cx="2895478" cy="2895478"/>
        </a:xfrm>
        <a:custGeom>
          <a:avLst/>
          <a:gdLst/>
          <a:ahLst/>
          <a:cxnLst/>
          <a:rect l="0" t="0" r="0" b="0"/>
          <a:pathLst>
            <a:path>
              <a:moveTo>
                <a:pt x="149905" y="806196"/>
              </a:moveTo>
              <a:arcTo wR="1447739" hR="1447739" stAng="12378242" swAng="163671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3B81D-CF37-461E-B5CC-890FDF418683}">
      <dsp:nvSpPr>
        <dsp:cNvPr id="0" name=""/>
        <dsp:cNvSpPr/>
      </dsp:nvSpPr>
      <dsp:spPr>
        <a:xfrm>
          <a:off x="1564275" y="593"/>
          <a:ext cx="1191929" cy="7747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BE" sz="1400" kern="1200" dirty="0" err="1" smtClean="0"/>
            <a:t>Localization</a:t>
          </a:r>
          <a:r>
            <a:rPr lang="nl-BE" sz="1400" kern="1200" dirty="0" smtClean="0"/>
            <a:t> (Think)</a:t>
          </a:r>
          <a:endParaRPr lang="nl-BE" sz="1400" kern="1200" dirty="0"/>
        </a:p>
      </dsp:txBody>
      <dsp:txXfrm>
        <a:off x="1602095" y="38413"/>
        <a:ext cx="1116289" cy="699114"/>
      </dsp:txXfrm>
    </dsp:sp>
    <dsp:sp modelId="{66F6C638-36A2-4C4B-9139-7F9CC5B684AB}">
      <dsp:nvSpPr>
        <dsp:cNvPr id="0" name=""/>
        <dsp:cNvSpPr/>
      </dsp:nvSpPr>
      <dsp:spPr>
        <a:xfrm>
          <a:off x="878468" y="387970"/>
          <a:ext cx="2563542" cy="2563542"/>
        </a:xfrm>
        <a:custGeom>
          <a:avLst/>
          <a:gdLst/>
          <a:ahLst/>
          <a:cxnLst/>
          <a:rect l="0" t="0" r="0" b="0"/>
          <a:pathLst>
            <a:path>
              <a:moveTo>
                <a:pt x="2042804" y="250381"/>
              </a:moveTo>
              <a:arcTo wR="1281771" hR="1281771" stAng="18385354" swAng="163626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26ABA4B-F9E4-430D-A626-6390AA2521A1}">
      <dsp:nvSpPr>
        <dsp:cNvPr id="0" name=""/>
        <dsp:cNvSpPr/>
      </dsp:nvSpPr>
      <dsp:spPr>
        <a:xfrm>
          <a:off x="2846046" y="1282364"/>
          <a:ext cx="1191929" cy="7747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BE" sz="1400" kern="1200" dirty="0" smtClean="0"/>
            <a:t>Obstacle Avoidance (Think)</a:t>
          </a:r>
          <a:endParaRPr lang="nl-BE" sz="1400" kern="1200" dirty="0"/>
        </a:p>
      </dsp:txBody>
      <dsp:txXfrm>
        <a:off x="2883866" y="1320184"/>
        <a:ext cx="1116289" cy="699114"/>
      </dsp:txXfrm>
    </dsp:sp>
    <dsp:sp modelId="{39BAB2E0-A9C5-4403-A899-C869814C075E}">
      <dsp:nvSpPr>
        <dsp:cNvPr id="0" name=""/>
        <dsp:cNvSpPr/>
      </dsp:nvSpPr>
      <dsp:spPr>
        <a:xfrm>
          <a:off x="878468" y="387970"/>
          <a:ext cx="2563542" cy="2563542"/>
        </a:xfrm>
        <a:custGeom>
          <a:avLst/>
          <a:gdLst/>
          <a:ahLst/>
          <a:cxnLst/>
          <a:rect l="0" t="0" r="0" b="0"/>
          <a:pathLst>
            <a:path>
              <a:moveTo>
                <a:pt x="2430799" y="1849813"/>
              </a:moveTo>
              <a:arcTo wR="1281771" hR="1281771" stAng="1578379" swAng="163626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2D5F15C-951E-400C-8A95-E2379F92C8A9}">
      <dsp:nvSpPr>
        <dsp:cNvPr id="0" name=""/>
        <dsp:cNvSpPr/>
      </dsp:nvSpPr>
      <dsp:spPr>
        <a:xfrm>
          <a:off x="1564275" y="2564135"/>
          <a:ext cx="1191929" cy="7747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BE" sz="1400" kern="1200" dirty="0" smtClean="0"/>
            <a:t>Roomba </a:t>
          </a:r>
          <a:r>
            <a:rPr lang="nl-BE" sz="1400" kern="1200" dirty="0" err="1" smtClean="0"/>
            <a:t>Actuators</a:t>
          </a:r>
          <a:r>
            <a:rPr lang="nl-BE" sz="1400" kern="1200" dirty="0" smtClean="0"/>
            <a:t> (Act)</a:t>
          </a:r>
          <a:endParaRPr lang="nl-BE" sz="1400" kern="1200" dirty="0"/>
        </a:p>
      </dsp:txBody>
      <dsp:txXfrm>
        <a:off x="1602095" y="2601955"/>
        <a:ext cx="1116289" cy="699114"/>
      </dsp:txXfrm>
    </dsp:sp>
    <dsp:sp modelId="{13EA9AC2-32D5-4BB1-8CC7-7607B8718778}">
      <dsp:nvSpPr>
        <dsp:cNvPr id="0" name=""/>
        <dsp:cNvSpPr/>
      </dsp:nvSpPr>
      <dsp:spPr>
        <a:xfrm>
          <a:off x="878468" y="387970"/>
          <a:ext cx="2563542" cy="2563542"/>
        </a:xfrm>
        <a:custGeom>
          <a:avLst/>
          <a:gdLst/>
          <a:ahLst/>
          <a:cxnLst/>
          <a:rect l="0" t="0" r="0" b="0"/>
          <a:pathLst>
            <a:path>
              <a:moveTo>
                <a:pt x="520737" y="2313161"/>
              </a:moveTo>
              <a:arcTo wR="1281771" hR="1281771" stAng="7585354" swAng="163626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56E94E2-93F9-4425-A97D-C01E36443029}">
      <dsp:nvSpPr>
        <dsp:cNvPr id="0" name=""/>
        <dsp:cNvSpPr/>
      </dsp:nvSpPr>
      <dsp:spPr>
        <a:xfrm>
          <a:off x="282504" y="1282364"/>
          <a:ext cx="1191929" cy="7747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nl-BE" sz="1400" kern="1200" dirty="0" smtClean="0"/>
            <a:t>See: Lidar, onboard sensors</a:t>
          </a:r>
          <a:endParaRPr lang="nl-BE" sz="1400" kern="1200" dirty="0"/>
        </a:p>
      </dsp:txBody>
      <dsp:txXfrm>
        <a:off x="320324" y="1320184"/>
        <a:ext cx="1116289" cy="699114"/>
      </dsp:txXfrm>
    </dsp:sp>
    <dsp:sp modelId="{2DB79F2E-52B9-4A19-9FD5-1D7443E1E9D0}">
      <dsp:nvSpPr>
        <dsp:cNvPr id="0" name=""/>
        <dsp:cNvSpPr/>
      </dsp:nvSpPr>
      <dsp:spPr>
        <a:xfrm>
          <a:off x="878468" y="387970"/>
          <a:ext cx="2563542" cy="2563542"/>
        </a:xfrm>
        <a:custGeom>
          <a:avLst/>
          <a:gdLst/>
          <a:ahLst/>
          <a:cxnLst/>
          <a:rect l="0" t="0" r="0" b="0"/>
          <a:pathLst>
            <a:path>
              <a:moveTo>
                <a:pt x="132743" y="713728"/>
              </a:moveTo>
              <a:arcTo wR="1281771" hR="1281771" stAng="12378379" swAng="163626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1/06/2015</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1/06/2015</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Welcome !</a:t>
            </a:r>
          </a:p>
          <a:p>
            <a:r>
              <a:rPr lang="en-US" noProof="0" dirty="0" smtClean="0"/>
              <a:t>My</a:t>
            </a:r>
            <a:r>
              <a:rPr lang="en-US" baseline="0" noProof="0" dirty="0" smtClean="0"/>
              <a:t> name, thesis partner …</a:t>
            </a:r>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dirty="0"/>
          </a:p>
        </p:txBody>
      </p:sp>
    </p:spTree>
    <p:extLst>
      <p:ext uri="{BB962C8B-B14F-4D97-AF65-F5344CB8AC3E}">
        <p14:creationId xmlns:p14="http://schemas.microsoft.com/office/powerpoint/2010/main" val="4107133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0" dirty="0" smtClean="0"/>
              <a:t>iRobot</a:t>
            </a:r>
            <a:r>
              <a:rPr lang="en-US" baseline="0" noProof="0" dirty="0" smtClean="0"/>
              <a:t> Roomba is </a:t>
            </a:r>
            <a:r>
              <a:rPr lang="en-US" b="1" u="sng" baseline="0" noProof="0" dirty="0" smtClean="0"/>
              <a:t>originally</a:t>
            </a:r>
            <a:r>
              <a:rPr lang="en-US" baseline="0" noProof="0" dirty="0" smtClean="0"/>
              <a:t> used a </a:t>
            </a:r>
            <a:r>
              <a:rPr lang="en-US" b="1" u="sng" baseline="0" noProof="0" dirty="0" smtClean="0"/>
              <a:t>low cost</a:t>
            </a:r>
            <a:r>
              <a:rPr lang="en-US" baseline="0" noProof="0" dirty="0" smtClean="0"/>
              <a:t>, autonomous vacuum cleaning robot.</a:t>
            </a:r>
          </a:p>
          <a:p>
            <a:pPr marL="171450" indent="-171450">
              <a:buFont typeface="Arial" panose="020B0604020202020204" pitchFamily="34" charset="0"/>
              <a:buChar char="•"/>
            </a:pPr>
            <a:r>
              <a:rPr lang="en-US" baseline="0" noProof="0" dirty="0" smtClean="0"/>
              <a:t>As you can see on this picture, the </a:t>
            </a:r>
            <a:r>
              <a:rPr lang="en-US" b="1" u="sng" baseline="0" noProof="0" dirty="0" smtClean="0"/>
              <a:t>original autonomous vacuum </a:t>
            </a:r>
            <a:r>
              <a:rPr lang="en-US" baseline="0" noProof="0" dirty="0" smtClean="0"/>
              <a:t>function is </a:t>
            </a:r>
            <a:r>
              <a:rPr lang="en-US" b="1" u="sng" baseline="0" noProof="0" dirty="0" smtClean="0"/>
              <a:t>not very optimal</a:t>
            </a:r>
            <a:r>
              <a:rPr lang="en-US" baseline="0" noProof="0" dirty="0" smtClean="0"/>
              <a:t>.</a:t>
            </a:r>
          </a:p>
          <a:p>
            <a:pPr marL="628650" lvl="1" indent="-171450">
              <a:buFont typeface="Arial" panose="020B0604020202020204" pitchFamily="34" charset="0"/>
              <a:buChar char="•"/>
            </a:pPr>
            <a:r>
              <a:rPr lang="en-US" baseline="0" noProof="0" dirty="0" smtClean="0"/>
              <a:t>Doesn’t know </a:t>
            </a:r>
            <a:r>
              <a:rPr lang="en-US" b="1" u="sng" baseline="0" noProof="0" dirty="0" smtClean="0"/>
              <a:t>environment</a:t>
            </a:r>
            <a:r>
              <a:rPr lang="en-US" baseline="0" noProof="0" dirty="0" smtClean="0"/>
              <a:t> nor its </a:t>
            </a:r>
            <a:r>
              <a:rPr lang="en-US" b="1" u="sng" baseline="0" noProof="0" dirty="0" smtClean="0"/>
              <a:t>location</a:t>
            </a:r>
            <a:r>
              <a:rPr lang="en-US" baseline="0" noProof="0" dirty="0" smtClean="0"/>
              <a:t>.</a:t>
            </a:r>
          </a:p>
          <a:p>
            <a:pPr marL="171450" indent="-171450">
              <a:buFont typeface="Arial" panose="020B0604020202020204" pitchFamily="34" charset="0"/>
              <a:buChar char="•"/>
            </a:pPr>
            <a:r>
              <a:rPr lang="en-US" baseline="0" noProof="0" dirty="0" smtClean="0"/>
              <a:t>Results in a very “robust” “</a:t>
            </a:r>
            <a:r>
              <a:rPr lang="en-US" b="1" u="sng" baseline="0" noProof="0" dirty="0" smtClean="0"/>
              <a:t>bug-type</a:t>
            </a:r>
            <a:r>
              <a:rPr lang="en-US" baseline="0" noProof="0" dirty="0" smtClean="0"/>
              <a:t>” navigation, using only its </a:t>
            </a:r>
            <a:r>
              <a:rPr lang="en-US" b="1" u="sng" baseline="0" noProof="0" dirty="0" smtClean="0"/>
              <a:t>tactile sensors</a:t>
            </a:r>
            <a:r>
              <a:rPr lang="en-US" baseline="0" noProof="0" dirty="0" smtClean="0"/>
              <a:t>.</a:t>
            </a:r>
          </a:p>
          <a:p>
            <a:pPr marL="171450" indent="-171450">
              <a:buFont typeface="Arial" panose="020B0604020202020204" pitchFamily="34" charset="0"/>
              <a:buChar char="•"/>
            </a:pPr>
            <a:r>
              <a:rPr lang="en-US" baseline="0" noProof="0" dirty="0" smtClean="0"/>
              <a:t>To </a:t>
            </a:r>
            <a:r>
              <a:rPr lang="en-US" b="1" u="sng" baseline="0" noProof="0" dirty="0" smtClean="0"/>
              <a:t>accomplish this task</a:t>
            </a:r>
            <a:r>
              <a:rPr lang="en-US" baseline="0" noProof="0" dirty="0" smtClean="0"/>
              <a:t>, a few </a:t>
            </a:r>
            <a:r>
              <a:rPr lang="en-US" b="1" u="sng" baseline="0" noProof="0" dirty="0" smtClean="0"/>
              <a:t>onboard sensor </a:t>
            </a:r>
            <a:r>
              <a:rPr lang="en-US" baseline="0" noProof="0" dirty="0" smtClean="0"/>
              <a:t>are also of use to us :</a:t>
            </a:r>
          </a:p>
          <a:p>
            <a:pPr marL="628650" lvl="1" indent="-171450">
              <a:buFont typeface="Arial" panose="020B0604020202020204" pitchFamily="34" charset="0"/>
              <a:buChar char="•"/>
            </a:pPr>
            <a:r>
              <a:rPr lang="en-US" b="1" u="sng" baseline="0" noProof="0" dirty="0" smtClean="0"/>
              <a:t>Encoders</a:t>
            </a:r>
            <a:r>
              <a:rPr lang="en-US" baseline="0" noProof="0" dirty="0" smtClean="0"/>
              <a:t>, to </a:t>
            </a:r>
            <a:r>
              <a:rPr lang="en-US" b="1" u="sng" baseline="0" noProof="0" dirty="0" smtClean="0"/>
              <a:t>approximate</a:t>
            </a:r>
            <a:r>
              <a:rPr lang="en-US" baseline="0" noProof="0" dirty="0" smtClean="0"/>
              <a:t> the </a:t>
            </a:r>
            <a:r>
              <a:rPr lang="en-US" b="1" u="sng" baseline="0" noProof="0" dirty="0" smtClean="0"/>
              <a:t>distance</a:t>
            </a:r>
            <a:r>
              <a:rPr lang="en-US" baseline="0" noProof="0" dirty="0" smtClean="0"/>
              <a:t> and </a:t>
            </a:r>
            <a:r>
              <a:rPr lang="en-US" b="1" u="sng" baseline="0" noProof="0" dirty="0" smtClean="0"/>
              <a:t>angle</a:t>
            </a:r>
            <a:r>
              <a:rPr lang="en-US" baseline="0" noProof="0" dirty="0" smtClean="0"/>
              <a:t> of the robot, by looking at the </a:t>
            </a:r>
            <a:r>
              <a:rPr lang="en-US" b="1" u="sng" baseline="0" noProof="0" dirty="0" smtClean="0"/>
              <a:t>rotation of the wheels</a:t>
            </a:r>
            <a:r>
              <a:rPr lang="en-US" baseline="0" noProof="0" dirty="0" smtClean="0"/>
              <a:t>.</a:t>
            </a:r>
          </a:p>
          <a:p>
            <a:pPr marL="628650" lvl="1" indent="-171450">
              <a:buFont typeface="Arial" panose="020B0604020202020204" pitchFamily="34" charset="0"/>
              <a:buChar char="•"/>
            </a:pPr>
            <a:r>
              <a:rPr lang="en-US" b="1" u="sng" baseline="0" noProof="0" dirty="0" smtClean="0"/>
              <a:t>Safety sensors</a:t>
            </a:r>
            <a:r>
              <a:rPr lang="en-US" b="1" u="sng" dirty="0" smtClean="0"/>
              <a:t> </a:t>
            </a:r>
            <a:r>
              <a:rPr lang="en-US" baseline="0" noProof="0" dirty="0" smtClean="0"/>
              <a:t>, to notice if the Roomba is at an </a:t>
            </a:r>
            <a:r>
              <a:rPr lang="en-US" b="1" u="sng" baseline="0" noProof="0" dirty="0" smtClean="0"/>
              <a:t>edge of a cliff</a:t>
            </a:r>
            <a:r>
              <a:rPr lang="en-US" baseline="0" noProof="0" dirty="0" smtClean="0"/>
              <a:t>, </a:t>
            </a:r>
            <a:r>
              <a:rPr lang="en-US" b="1" u="sng" baseline="0" noProof="0" dirty="0" smtClean="0"/>
              <a:t>is lifted </a:t>
            </a:r>
            <a:r>
              <a:rPr lang="en-US" baseline="0" noProof="0" dirty="0" smtClean="0"/>
              <a:t>or has </a:t>
            </a:r>
            <a:r>
              <a:rPr lang="en-US" b="1" u="sng" baseline="0" noProof="0" dirty="0" smtClean="0"/>
              <a:t>bumped</a:t>
            </a:r>
            <a:r>
              <a:rPr lang="en-US" baseline="0" noProof="0" dirty="0" smtClean="0"/>
              <a:t> into an object.</a:t>
            </a:r>
            <a:endParaRPr lang="en-US"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13271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noProof="0" dirty="0" smtClean="0"/>
              <a:t>Important thing made project possible iRobot, </a:t>
            </a:r>
            <a:r>
              <a:rPr lang="en-US" b="1" u="sng" baseline="0" noProof="0" dirty="0" smtClean="0"/>
              <a:t>released the SCI</a:t>
            </a:r>
          </a:p>
          <a:p>
            <a:pPr marL="171450" indent="-171450">
              <a:buFont typeface="Arial" panose="020B0604020202020204" pitchFamily="34" charset="0"/>
              <a:buChar char="•"/>
            </a:pPr>
            <a:r>
              <a:rPr lang="en-US" baseline="0" noProof="0" dirty="0" smtClean="0"/>
              <a:t>This </a:t>
            </a:r>
            <a:r>
              <a:rPr lang="en-US" b="1" u="sng" baseline="0" noProof="0" dirty="0" smtClean="0"/>
              <a:t>describes</a:t>
            </a:r>
            <a:r>
              <a:rPr lang="en-US" baseline="0" noProof="0" dirty="0" smtClean="0"/>
              <a:t> the </a:t>
            </a:r>
            <a:r>
              <a:rPr lang="en-US" b="1" u="sng" baseline="0" noProof="0" dirty="0" smtClean="0"/>
              <a:t>way</a:t>
            </a:r>
            <a:r>
              <a:rPr lang="en-US" baseline="0" noProof="0" dirty="0" smtClean="0"/>
              <a:t> to communicate with the Roomba. </a:t>
            </a:r>
          </a:p>
          <a:p>
            <a:pPr marL="171450" indent="-171450">
              <a:buFont typeface="Arial" panose="020B0604020202020204" pitchFamily="34" charset="0"/>
              <a:buChar char="•"/>
            </a:pPr>
            <a:r>
              <a:rPr lang="en-US" b="1" u="sng" baseline="0" noProof="0" dirty="0" smtClean="0"/>
              <a:t>Cable needed </a:t>
            </a:r>
            <a:r>
              <a:rPr lang="en-US" baseline="0" noProof="0" dirty="0" smtClean="0"/>
              <a:t>to do this </a:t>
            </a:r>
            <a:r>
              <a:rPr lang="en-US" b="1" u="sng" baseline="0" noProof="0" dirty="0" smtClean="0"/>
              <a:t>had to be made</a:t>
            </a:r>
            <a:r>
              <a:rPr lang="en-US" baseline="0" noProof="0" dirty="0" smtClean="0"/>
              <a:t>, </a:t>
            </a:r>
            <a:r>
              <a:rPr lang="en-US" b="1" u="sng" baseline="0" noProof="0" dirty="0" smtClean="0"/>
              <a:t>not a standard accessory </a:t>
            </a:r>
            <a:r>
              <a:rPr lang="en-US" baseline="0" noProof="0" dirty="0" smtClean="0"/>
              <a:t>provided by the manufacturer. </a:t>
            </a:r>
          </a:p>
          <a:p>
            <a:pPr marL="171450" indent="-171450">
              <a:buFont typeface="Arial" panose="020B0604020202020204" pitchFamily="34" charset="0"/>
              <a:buChar char="•"/>
            </a:pPr>
            <a:r>
              <a:rPr lang="en-US" baseline="0" noProof="0" dirty="0" smtClean="0"/>
              <a:t>The </a:t>
            </a:r>
            <a:r>
              <a:rPr lang="en-US" b="1" u="sng" baseline="0" noProof="0" dirty="0" smtClean="0"/>
              <a:t>release of the communication parameters </a:t>
            </a:r>
            <a:r>
              <a:rPr lang="en-US" baseline="0" noProof="0" dirty="0" smtClean="0"/>
              <a:t>of the Roomba have lead to </a:t>
            </a:r>
            <a:r>
              <a:rPr lang="en-US" b="1" u="sng" baseline="0" noProof="0" dirty="0" smtClean="0"/>
              <a:t>several toolboxes</a:t>
            </a:r>
            <a:r>
              <a:rPr lang="en-US" baseline="0" noProof="0" dirty="0" smtClean="0"/>
              <a:t>, available in MATLAB.</a:t>
            </a:r>
          </a:p>
          <a:p>
            <a:pPr marL="171450" indent="-171450">
              <a:buFont typeface="Arial" panose="020B0604020202020204" pitchFamily="34" charset="0"/>
              <a:buChar char="•"/>
            </a:pPr>
            <a:r>
              <a:rPr lang="en-US" baseline="0" noProof="0" dirty="0" smtClean="0"/>
              <a:t>Examples are </a:t>
            </a:r>
            <a:r>
              <a:rPr lang="en-US" b="1" u="sng" baseline="0" noProof="0" dirty="0" smtClean="0"/>
              <a:t>communication</a:t>
            </a:r>
            <a:r>
              <a:rPr lang="en-US" baseline="0" noProof="0" dirty="0" smtClean="0"/>
              <a:t> toolbox, which makes it possible to use function interact with the Roomba</a:t>
            </a:r>
          </a:p>
          <a:p>
            <a:pPr marL="171450" indent="-171450">
              <a:buFont typeface="Arial" panose="020B0604020202020204" pitchFamily="34" charset="0"/>
              <a:buChar char="•"/>
            </a:pPr>
            <a:r>
              <a:rPr lang="en-US" baseline="0" noProof="0" dirty="0" smtClean="0"/>
              <a:t>A </a:t>
            </a:r>
            <a:r>
              <a:rPr lang="en-US" b="1" u="sng" baseline="0" noProof="0" dirty="0" smtClean="0"/>
              <a:t>simulation</a:t>
            </a:r>
            <a:r>
              <a:rPr lang="en-US" baseline="0" noProof="0" dirty="0" smtClean="0"/>
              <a:t> toolbox, witch uses the same syntax as the communication toolbox, to test virtually a navigation algorithm, before implementing it on the real robot.</a:t>
            </a:r>
          </a:p>
          <a:p>
            <a:pPr marL="171450" indent="-171450">
              <a:buFont typeface="Arial" panose="020B0604020202020204" pitchFamily="34" charset="0"/>
              <a:buChar char="•"/>
            </a:pPr>
            <a:r>
              <a:rPr lang="en-US" baseline="0" noProof="0" dirty="0" smtClean="0"/>
              <a:t>Those to toolboxes have made it possible to use MALTAB as main programming language.</a:t>
            </a:r>
            <a:endParaRPr lang="en-US"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11</a:t>
            </a:fld>
            <a:endParaRPr lang="nl-BE"/>
          </a:p>
        </p:txBody>
      </p:sp>
    </p:spTree>
    <p:extLst>
      <p:ext uri="{BB962C8B-B14F-4D97-AF65-F5344CB8AC3E}">
        <p14:creationId xmlns:p14="http://schemas.microsoft.com/office/powerpoint/2010/main" val="290996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1" dirty="0" smtClean="0"/>
              <a:t>2</a:t>
            </a:r>
            <a:r>
              <a:rPr lang="nl-BE" b="1" baseline="0" dirty="0" smtClean="0"/>
              <a:t> Groups: Range and Vision</a:t>
            </a:r>
          </a:p>
          <a:p>
            <a:r>
              <a:rPr lang="nl-BE" b="1" baseline="0" dirty="0" smtClean="0"/>
              <a:t>Vision: Camera’s, Short Range and require some kind of process to extract useful information.</a:t>
            </a:r>
          </a:p>
          <a:p>
            <a:r>
              <a:rPr lang="nl-BE" b="1" baseline="0" dirty="0" smtClean="0"/>
              <a:t>Range Sensor: Return ranges, Sonar and Infrared, Cheap, but noisy and require Matrix</a:t>
            </a:r>
          </a:p>
          <a:p>
            <a:r>
              <a:rPr lang="nl-BE" b="1" baseline="0" dirty="0" smtClean="0"/>
              <a:t>LIDAR: High accuracy but expensive</a:t>
            </a:r>
          </a:p>
          <a:p>
            <a:r>
              <a:rPr lang="nl-BE" b="1" baseline="0" dirty="0" smtClean="0"/>
              <a:t>GIF: Blue dots end points of measurements, lidar returns distance from dot to sensor</a:t>
            </a:r>
            <a:endParaRPr lang="nl-BE" b="0" baseline="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12</a:t>
            </a:fld>
            <a:endParaRPr lang="nl-BE"/>
          </a:p>
        </p:txBody>
      </p:sp>
    </p:spTree>
    <p:extLst>
      <p:ext uri="{BB962C8B-B14F-4D97-AF65-F5344CB8AC3E}">
        <p14:creationId xmlns:p14="http://schemas.microsoft.com/office/powerpoint/2010/main" val="1127040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0" dirty="0" smtClean="0"/>
              <a:t>STANDARD</a:t>
            </a:r>
            <a:r>
              <a:rPr lang="nl-BE" b="0" baseline="0" dirty="0" smtClean="0"/>
              <a:t> ROOMBA HAS </a:t>
            </a:r>
            <a:r>
              <a:rPr lang="nl-BE" b="0" dirty="0" smtClean="0"/>
              <a:t>NO MOUNTING</a:t>
            </a:r>
            <a:r>
              <a:rPr lang="nl-BE" b="0" baseline="0" dirty="0" smtClean="0"/>
              <a:t> POSITION FOR ADDITIONAL SENSORS OR LAPTOP</a:t>
            </a:r>
          </a:p>
          <a:p>
            <a:r>
              <a:rPr lang="nl-BE" b="0" baseline="0" dirty="0" smtClean="0"/>
              <a:t>REQUIREMENTS: </a:t>
            </a:r>
          </a:p>
          <a:p>
            <a:pPr marL="171450" indent="-171450">
              <a:buFont typeface="Arial" panose="020B0604020202020204" pitchFamily="34" charset="0"/>
              <a:buChar char="•"/>
            </a:pPr>
            <a:r>
              <a:rPr lang="nl-BE" b="0" baseline="0" dirty="0" smtClean="0"/>
              <a:t>REPRODUCE AND FABRICATE</a:t>
            </a:r>
          </a:p>
          <a:p>
            <a:pPr marL="171450" indent="-171450">
              <a:buFont typeface="Arial" panose="020B0604020202020204" pitchFamily="34" charset="0"/>
              <a:buChar char="•"/>
            </a:pPr>
            <a:r>
              <a:rPr lang="nl-BE" b="0" baseline="0" dirty="0" smtClean="0"/>
              <a:t>EXTENDABLE</a:t>
            </a:r>
          </a:p>
          <a:p>
            <a:pPr marL="171450" indent="-171450">
              <a:buFont typeface="Arial" panose="020B0604020202020204" pitchFamily="34" charset="0"/>
              <a:buChar char="•"/>
            </a:pPr>
            <a:r>
              <a:rPr lang="nl-BE" b="0" baseline="0" dirty="0" smtClean="0"/>
              <a:t>MOUNTING POSITIONS ALSO USABLE FOR OTHER PLATFORMS</a:t>
            </a:r>
          </a:p>
          <a:p>
            <a:pPr marL="171450" indent="-171450">
              <a:buFont typeface="Arial" panose="020B0604020202020204" pitchFamily="34" charset="0"/>
              <a:buChar char="•"/>
            </a:pPr>
            <a:r>
              <a:rPr lang="nl-BE" b="0" baseline="0" dirty="0" smtClean="0"/>
              <a:t>MINIMIZE MODIFICATIOSN TO ROOMBA ITSELF</a:t>
            </a:r>
            <a:endParaRPr lang="nl-BE" b="0" dirty="0" smtClean="0"/>
          </a:p>
          <a:p>
            <a:endParaRPr lang="nl-BE" b="0" dirty="0" smtClean="0"/>
          </a:p>
        </p:txBody>
      </p:sp>
      <p:sp>
        <p:nvSpPr>
          <p:cNvPr id="4" name="Slide Number Placeholder 3"/>
          <p:cNvSpPr>
            <a:spLocks noGrp="1"/>
          </p:cNvSpPr>
          <p:nvPr>
            <p:ph type="sldNum" sz="quarter" idx="10"/>
          </p:nvPr>
        </p:nvSpPr>
        <p:spPr/>
        <p:txBody>
          <a:bodyPr/>
          <a:lstStyle/>
          <a:p>
            <a:fld id="{17C257C2-8D60-4760-88CB-024AF3EEC641}" type="slidenum">
              <a:rPr lang="nl-BE" smtClean="0"/>
              <a:pPr/>
              <a:t>13</a:t>
            </a:fld>
            <a:endParaRPr lang="nl-BE"/>
          </a:p>
        </p:txBody>
      </p:sp>
    </p:spTree>
    <p:extLst>
      <p:ext uri="{BB962C8B-B14F-4D97-AF65-F5344CB8AC3E}">
        <p14:creationId xmlns:p14="http://schemas.microsoft.com/office/powerpoint/2010/main" val="1561372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a:t>
            </a:r>
            <a:r>
              <a:rPr lang="nl-BE"/>
              <a:t> methods we will explained in more detail the algorithms that are used to give the robot the ability to navigate autonomously.</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14</a:t>
            </a:fld>
            <a:endParaRPr lang="nl-BE"/>
          </a:p>
        </p:txBody>
      </p:sp>
    </p:spTree>
    <p:extLst>
      <p:ext uri="{BB962C8B-B14F-4D97-AF65-F5344CB8AC3E}">
        <p14:creationId xmlns:p14="http://schemas.microsoft.com/office/powerpoint/2010/main" val="285956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Overview </a:t>
            </a:r>
            <a:r>
              <a:rPr lang="nl-BE" baseline="0" smtClean="0"/>
              <a:t>of </a:t>
            </a:r>
            <a:r>
              <a:rPr lang="nl-BE" smtClean="0"/>
              <a:t>methods</a:t>
            </a:r>
            <a:endParaRPr lang="nl-BE" baseline="0" dirty="0"/>
          </a:p>
          <a:p>
            <a:r>
              <a:rPr lang="nl-BE" baseline="0" dirty="0"/>
              <a:t>Note that the Path Planning is just performed once, before the actual navigation starts.</a:t>
            </a:r>
          </a:p>
          <a:p>
            <a:r>
              <a:rPr lang="nl-BE" baseline="0" dirty="0"/>
              <a:t>Then, the See Think act cycle in performed until the goal is reached.</a:t>
            </a:r>
          </a:p>
          <a:p>
            <a:r>
              <a:rPr lang="nl-BE" baseline="0" dirty="0"/>
              <a:t>This </a:t>
            </a:r>
            <a:r>
              <a:rPr lang="nl-BE" baseline="0"/>
              <a:t>will </a:t>
            </a:r>
            <a:r>
              <a:rPr lang="nl-BE"/>
              <a:t>ùse </a:t>
            </a:r>
            <a:r>
              <a:rPr lang="nl-BE" baseline="0" smtClean="0"/>
              <a:t>the </a:t>
            </a:r>
            <a:r>
              <a:rPr lang="nl-BE" baseline="0" dirty="0"/>
              <a:t>LIDAR and onboard sensors to sense its enviroment,</a:t>
            </a:r>
          </a:p>
          <a:p>
            <a:r>
              <a:rPr lang="nl-BE" baseline="0" dirty="0"/>
              <a:t>The Localisation and obstacle avoidance during the think phase</a:t>
            </a:r>
          </a:p>
          <a:p>
            <a:r>
              <a:rPr lang="nl-BE" baseline="0" dirty="0"/>
              <a:t>And the actuators of the Roomba to performed the planned motion of the think phase.</a:t>
            </a:r>
          </a:p>
          <a:p>
            <a:endParaRPr lang="nl-BE" baseline="0" dirty="0"/>
          </a:p>
          <a:p>
            <a:r>
              <a:rPr lang="nl-BE" baseline="0" dirty="0"/>
              <a:t>Let’s start with the Path Planner !</a:t>
            </a:r>
          </a:p>
          <a:p>
            <a:endParaRPr lang="nl-BE" baseline="0" dirty="0"/>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15</a:t>
            </a:fld>
            <a:endParaRPr lang="nl-BE"/>
          </a:p>
        </p:txBody>
      </p:sp>
    </p:spTree>
    <p:extLst>
      <p:ext uri="{BB962C8B-B14F-4D97-AF65-F5344CB8AC3E}">
        <p14:creationId xmlns:p14="http://schemas.microsoft.com/office/powerpoint/2010/main" val="2513211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PP finds the answer to question “how to I go from my start </a:t>
            </a:r>
            <a:r>
              <a:rPr lang="en-US" noProof="0" dirty="0" smtClean="0"/>
              <a:t>to </a:t>
            </a:r>
            <a:r>
              <a:rPr lang="en-US" noProof="0" dirty="0"/>
              <a:t>my </a:t>
            </a:r>
            <a:r>
              <a:rPr lang="en-US" dirty="0" smtClean="0"/>
              <a:t>destination position</a:t>
            </a:r>
            <a:r>
              <a:rPr lang="en-US" noProof="0" dirty="0" smtClean="0"/>
              <a:t>”</a:t>
            </a:r>
            <a:endParaRPr lang="en-US" noProof="0" dirty="0"/>
          </a:p>
          <a:p>
            <a:r>
              <a:rPr lang="en-US" noProof="0" dirty="0"/>
              <a:t>Each PP has a certain</a:t>
            </a:r>
            <a:r>
              <a:rPr lang="en-US" baseline="0" noProof="0" dirty="0"/>
              <a:t> objective, a </a:t>
            </a:r>
            <a:r>
              <a:rPr lang="en-US" dirty="0" smtClean="0"/>
              <a:t>quantity to </a:t>
            </a:r>
            <a:r>
              <a:rPr lang="en-US" baseline="0" noProof="0" dirty="0" smtClean="0"/>
              <a:t>optimize:</a:t>
            </a:r>
            <a:endParaRPr lang="en-US" baseline="0" noProof="0" dirty="0"/>
          </a:p>
          <a:p>
            <a:r>
              <a:rPr lang="en-US" baseline="0" noProof="0" dirty="0"/>
              <a:t>The most </a:t>
            </a:r>
            <a:r>
              <a:rPr lang="en-US" dirty="0" smtClean="0"/>
              <a:t>obvious could </a:t>
            </a:r>
            <a:r>
              <a:rPr lang="en-US" baseline="0" noProof="0" dirty="0" smtClean="0"/>
              <a:t>be </a:t>
            </a:r>
            <a:r>
              <a:rPr lang="en-US" baseline="0" noProof="0" dirty="0"/>
              <a:t>reducing the time between those to </a:t>
            </a:r>
            <a:r>
              <a:rPr lang="en-US" baseline="0" noProof="0" dirty="0" smtClean="0"/>
              <a:t>positions,</a:t>
            </a:r>
            <a:endParaRPr lang="en-US" baseline="0" noProof="0" dirty="0"/>
          </a:p>
          <a:p>
            <a:r>
              <a:rPr lang="en-US" baseline="0" noProof="0" dirty="0"/>
              <a:t>But it could also be </a:t>
            </a:r>
            <a:r>
              <a:rPr lang="en-US" baseline="0" noProof="0" dirty="0" smtClean="0"/>
              <a:t>to reduce </a:t>
            </a:r>
            <a:r>
              <a:rPr lang="en-US" baseline="0" noProof="0" dirty="0"/>
              <a:t>the total length of the path,</a:t>
            </a:r>
          </a:p>
          <a:p>
            <a:r>
              <a:rPr lang="en-US" baseline="0" noProof="0" dirty="0"/>
              <a:t>Or chose a path which </a:t>
            </a:r>
            <a:r>
              <a:rPr lang="en-US" dirty="0" smtClean="0"/>
              <a:t>maximizes the </a:t>
            </a:r>
            <a:r>
              <a:rPr lang="en-US" baseline="0" noProof="0" dirty="0" smtClean="0"/>
              <a:t>distance </a:t>
            </a:r>
            <a:r>
              <a:rPr lang="en-US" dirty="0" smtClean="0"/>
              <a:t>between each </a:t>
            </a:r>
            <a:r>
              <a:rPr lang="en-US" baseline="0" noProof="0" dirty="0" smtClean="0"/>
              <a:t>obstacle</a:t>
            </a:r>
            <a:r>
              <a:rPr lang="en-US" baseline="0" noProof="0" dirty="0"/>
              <a:t>. </a:t>
            </a:r>
            <a:endParaRPr lang="en-US" baseline="0" noProof="0" dirty="0" smtClean="0"/>
          </a:p>
          <a:p>
            <a:r>
              <a:rPr lang="en-US" baseline="0" noProof="0" dirty="0" smtClean="0"/>
              <a:t>This </a:t>
            </a:r>
            <a:r>
              <a:rPr lang="en-US" baseline="0" noProof="0" dirty="0"/>
              <a:t>could be seen as the “safest” path, </a:t>
            </a:r>
            <a:r>
              <a:rPr lang="en-US" baseline="0" noProof="0" dirty="0" smtClean="0"/>
              <a:t>between </a:t>
            </a:r>
            <a:r>
              <a:rPr lang="en-US" baseline="0" noProof="0" dirty="0"/>
              <a:t>the start an destination position</a:t>
            </a:r>
          </a:p>
          <a:p>
            <a:r>
              <a:rPr lang="en-US" baseline="0" noProof="0" dirty="0"/>
              <a:t>The chosen Path Planner is based on the Voronoi diagram.</a:t>
            </a:r>
          </a:p>
          <a:p>
            <a:r>
              <a:rPr lang="en-US" baseline="0" noProof="0" dirty="0"/>
              <a:t>This method </a:t>
            </a:r>
            <a:r>
              <a:rPr lang="en-US" dirty="0" smtClean="0"/>
              <a:t>maximizes the </a:t>
            </a:r>
            <a:r>
              <a:rPr lang="en-US" baseline="0" noProof="0" dirty="0" smtClean="0"/>
              <a:t>distance </a:t>
            </a:r>
            <a:r>
              <a:rPr lang="en-US" baseline="0" noProof="0" dirty="0"/>
              <a:t>of the path, with respect to </a:t>
            </a:r>
            <a:r>
              <a:rPr lang="en-US" baseline="0" noProof="0" dirty="0" smtClean="0"/>
              <a:t>the known </a:t>
            </a:r>
            <a:r>
              <a:rPr lang="en-US" baseline="0" noProof="0" dirty="0"/>
              <a:t>obstacles.</a:t>
            </a:r>
          </a:p>
          <a:p>
            <a:r>
              <a:rPr lang="en-US" dirty="0" smtClean="0"/>
              <a:t>This is </a:t>
            </a:r>
            <a:r>
              <a:rPr lang="en-US" baseline="0" noProof="0" dirty="0" smtClean="0"/>
              <a:t>favorable</a:t>
            </a:r>
            <a:r>
              <a:rPr lang="en-US" baseline="0" noProof="0" dirty="0"/>
              <a:t>, because safety is the most important factor is this project, not speed.</a:t>
            </a:r>
          </a:p>
          <a:p>
            <a:r>
              <a:rPr lang="en-US" b="0" baseline="0" noProof="0" dirty="0"/>
              <a:t>In what follows, I will present you </a:t>
            </a:r>
            <a:r>
              <a:rPr lang="en-US" b="0" baseline="0" noProof="0" dirty="0" smtClean="0"/>
              <a:t>a few steps to illustrate the working of </a:t>
            </a:r>
            <a:r>
              <a:rPr lang="en-US" b="0" baseline="0" noProof="0" dirty="0"/>
              <a:t>our path planner.</a:t>
            </a:r>
            <a:endParaRPr lang="en-US" b="0"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16</a:t>
            </a:fld>
            <a:endParaRPr lang="nl-BE"/>
          </a:p>
        </p:txBody>
      </p:sp>
    </p:spTree>
    <p:extLst>
      <p:ext uri="{BB962C8B-B14F-4D97-AF65-F5344CB8AC3E}">
        <p14:creationId xmlns:p14="http://schemas.microsoft.com/office/powerpoint/2010/main" val="351565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As said</a:t>
            </a:r>
            <a:r>
              <a:rPr lang="en-US" baseline="0" noProof="0" dirty="0"/>
              <a:t> before, the Voronoi Diagram needs a map of its environment.</a:t>
            </a:r>
          </a:p>
          <a:p>
            <a:r>
              <a:rPr lang="en-US" baseline="0" noProof="0" dirty="0"/>
              <a:t>This map contains the static obstacles of the </a:t>
            </a:r>
            <a:r>
              <a:rPr lang="en-US" dirty="0" smtClean="0"/>
              <a:t>environment where </a:t>
            </a:r>
            <a:r>
              <a:rPr lang="en-US" baseline="0" noProof="0" dirty="0" smtClean="0"/>
              <a:t>the </a:t>
            </a:r>
            <a:r>
              <a:rPr lang="en-US" baseline="0" noProof="0" dirty="0"/>
              <a:t>robot has to navigate.</a:t>
            </a:r>
          </a:p>
          <a:p>
            <a:r>
              <a:rPr lang="en-US" baseline="0" noProof="0" dirty="0"/>
              <a:t>The start position and destination position are also shown.</a:t>
            </a:r>
          </a:p>
          <a:p>
            <a:r>
              <a:rPr lang="en-US" baseline="0" noProof="0" dirty="0"/>
              <a:t>The black star represents the start position and is located at module 7</a:t>
            </a:r>
          </a:p>
          <a:p>
            <a:r>
              <a:rPr lang="en-US" baseline="0" noProof="0" dirty="0"/>
              <a:t>The red star represents the </a:t>
            </a:r>
            <a:r>
              <a:rPr lang="en-US" dirty="0" smtClean="0"/>
              <a:t>destination position </a:t>
            </a:r>
            <a:r>
              <a:rPr lang="en-US" baseline="0" noProof="0" dirty="0" smtClean="0"/>
              <a:t>and </a:t>
            </a:r>
            <a:r>
              <a:rPr lang="en-US" baseline="0" noProof="0" dirty="0"/>
              <a:t>is located at module 9</a:t>
            </a:r>
          </a:p>
        </p:txBody>
      </p:sp>
      <p:sp>
        <p:nvSpPr>
          <p:cNvPr id="4" name="Slide Number Placeholder 3"/>
          <p:cNvSpPr>
            <a:spLocks noGrp="1"/>
          </p:cNvSpPr>
          <p:nvPr>
            <p:ph type="sldNum" sz="quarter" idx="10"/>
          </p:nvPr>
        </p:nvSpPr>
        <p:spPr/>
        <p:txBody>
          <a:bodyPr/>
          <a:lstStyle/>
          <a:p>
            <a:fld id="{17C257C2-8D60-4760-88CB-024AF3EEC641}" type="slidenum">
              <a:rPr lang="nl-BE" smtClean="0"/>
              <a:pPr/>
              <a:t>17</a:t>
            </a:fld>
            <a:endParaRPr lang="nl-BE"/>
          </a:p>
        </p:txBody>
      </p:sp>
    </p:spTree>
    <p:extLst>
      <p:ext uri="{BB962C8B-B14F-4D97-AF65-F5344CB8AC3E}">
        <p14:creationId xmlns:p14="http://schemas.microsoft.com/office/powerpoint/2010/main" val="4027730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smtClean="0"/>
              <a:t>With </a:t>
            </a:r>
            <a:r>
              <a:rPr lang="en-US" baseline="0" noProof="0" dirty="0" smtClean="0"/>
              <a:t>this</a:t>
            </a:r>
            <a:r>
              <a:rPr lang="nl-BE" baseline="0" dirty="0" smtClean="0"/>
              <a:t> given map, the voronoi calculates the possible roads, as far away of the obstacles, shown here in blue</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18</a:t>
            </a:fld>
            <a:endParaRPr lang="nl-BE"/>
          </a:p>
        </p:txBody>
      </p:sp>
    </p:spTree>
    <p:extLst>
      <p:ext uri="{BB962C8B-B14F-4D97-AF65-F5344CB8AC3E}">
        <p14:creationId xmlns:p14="http://schemas.microsoft.com/office/powerpoint/2010/main" val="84843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last step consists in finding the </a:t>
            </a:r>
            <a:r>
              <a:rPr lang="en-US" dirty="0" smtClean="0"/>
              <a:t>shortest path between the </a:t>
            </a:r>
            <a:r>
              <a:rPr lang="en-US" baseline="0" noProof="0" dirty="0" smtClean="0"/>
              <a:t>start </a:t>
            </a:r>
            <a:r>
              <a:rPr lang="en-US" baseline="0" noProof="0" dirty="0"/>
              <a:t>and destination position, given the possible roads calculated earlier.</a:t>
            </a:r>
          </a:p>
          <a:p>
            <a:r>
              <a:rPr lang="en-US" baseline="0" noProof="0" dirty="0"/>
              <a:t>This is shown here in green.</a:t>
            </a:r>
          </a:p>
          <a:p>
            <a:r>
              <a:rPr lang="en-US" baseline="0" noProof="0" dirty="0"/>
              <a:t>We have now a working path planning algorithm.</a:t>
            </a:r>
          </a:p>
          <a:p>
            <a:r>
              <a:rPr lang="en-US" baseline="0" noProof="0" dirty="0"/>
              <a:t>Let’s now explore our implemented Localization algorithm.</a:t>
            </a:r>
            <a:endParaRPr lang="en-US"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19</a:t>
            </a:fld>
            <a:endParaRPr lang="nl-BE"/>
          </a:p>
        </p:txBody>
      </p:sp>
    </p:spTree>
    <p:extLst>
      <p:ext uri="{BB962C8B-B14F-4D97-AF65-F5344CB8AC3E}">
        <p14:creationId xmlns:p14="http://schemas.microsoft.com/office/powerpoint/2010/main" val="2521950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noProof="0" dirty="0"/>
              <a:t>Brief overview</a:t>
            </a:r>
          </a:p>
          <a:p>
            <a:pPr marL="171450" indent="-171450">
              <a:buFont typeface="Arial" panose="020B0604020202020204" pitchFamily="34" charset="0"/>
              <a:buChar char="•"/>
            </a:pPr>
            <a:r>
              <a:rPr lang="en-US" baseline="0" noProof="0" dirty="0"/>
              <a:t>Describing Goals of the thesis</a:t>
            </a:r>
          </a:p>
          <a:p>
            <a:pPr marL="171450" indent="-171450">
              <a:buFont typeface="Arial" panose="020B0604020202020204" pitchFamily="34" charset="0"/>
              <a:buChar char="•"/>
            </a:pPr>
            <a:r>
              <a:rPr lang="en-US" baseline="0" noProof="0" dirty="0"/>
              <a:t>Short introduction about AMR.</a:t>
            </a:r>
          </a:p>
          <a:p>
            <a:pPr marL="171450" indent="-171450">
              <a:buFont typeface="Arial" panose="020B0604020202020204" pitchFamily="34" charset="0"/>
              <a:buChar char="•"/>
            </a:pPr>
            <a:r>
              <a:rPr lang="en-US" baseline="0" noProof="0" dirty="0"/>
              <a:t>Discuss tool achieve goal, being </a:t>
            </a:r>
          </a:p>
          <a:p>
            <a:pPr marL="628650" lvl="1" indent="-171450">
              <a:buFont typeface="Arial" panose="020B0604020202020204" pitchFamily="34" charset="0"/>
              <a:buChar char="•"/>
            </a:pPr>
            <a:r>
              <a:rPr lang="en-US" baseline="0" noProof="0" dirty="0"/>
              <a:t>extended </a:t>
            </a:r>
            <a:r>
              <a:rPr lang="en-US" baseline="0" noProof="0"/>
              <a:t>robotic </a:t>
            </a:r>
            <a:r>
              <a:rPr lang="en-US" baseline="0" noProof="0" smtClean="0"/>
              <a:t>platform</a:t>
            </a:r>
            <a:endParaRPr lang="en-US" baseline="0" noProof="0" dirty="0"/>
          </a:p>
          <a:p>
            <a:pPr marL="628650" lvl="1" indent="-171450">
              <a:buFont typeface="Arial" panose="020B0604020202020204" pitchFamily="34" charset="0"/>
              <a:buChar char="•"/>
            </a:pPr>
            <a:r>
              <a:rPr lang="en-US" baseline="0" noProof="0" dirty="0"/>
              <a:t>autonomous methods</a:t>
            </a:r>
          </a:p>
          <a:p>
            <a:pPr marL="171450" indent="-171450">
              <a:buFont typeface="Arial" panose="020B0604020202020204" pitchFamily="34" charset="0"/>
              <a:buChar char="•"/>
            </a:pPr>
            <a:r>
              <a:rPr lang="en-US"/>
              <a:t> Demonstration </a:t>
            </a:r>
            <a:r>
              <a:rPr lang="en-US" baseline="0" noProof="0" dirty="0"/>
              <a:t>show final results </a:t>
            </a:r>
          </a:p>
          <a:p>
            <a:pPr marL="171450" indent="-171450">
              <a:buFont typeface="Arial" panose="020B0604020202020204" pitchFamily="34" charset="0"/>
              <a:buChar char="•"/>
            </a:pPr>
            <a:r>
              <a:rPr lang="en-US" baseline="0" noProof="0" dirty="0"/>
              <a:t>On which we will afterwards make a critical reflection</a:t>
            </a:r>
          </a:p>
          <a:p>
            <a:pPr marL="171450" indent="-171450">
              <a:buFont typeface="Arial" panose="020B0604020202020204" pitchFamily="34" charset="0"/>
              <a:buChar char="•"/>
            </a:pPr>
            <a:r>
              <a:rPr lang="en-US" baseline="0" noProof="0" dirty="0"/>
              <a:t>Close presentation giving few comments about possible future work.</a:t>
            </a:r>
            <a:endParaRPr lang="en-US"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a:t>
            </a:fld>
            <a:endParaRPr lang="nl-BE" dirty="0"/>
          </a:p>
        </p:txBody>
      </p:sp>
    </p:spTree>
    <p:extLst>
      <p:ext uri="{BB962C8B-B14F-4D97-AF65-F5344CB8AC3E}">
        <p14:creationId xmlns:p14="http://schemas.microsoft.com/office/powerpoint/2010/main" val="3700072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Localization</a:t>
            </a:r>
            <a:r>
              <a:rPr lang="nl-NL" baseline="0" dirty="0"/>
              <a:t> is an estimation problem `that answers the question “Where am I?”</a:t>
            </a:r>
          </a:p>
          <a:p>
            <a:r>
              <a:rPr lang="nl-NL" baseline="0" dirty="0"/>
              <a:t>3 Major problems:  </a:t>
            </a:r>
          </a:p>
          <a:p>
            <a:pPr marL="171450" indent="-171450">
              <a:buFont typeface="Arial" panose="020B0604020202020204" pitchFamily="34" charset="0"/>
              <a:buChar char="•"/>
            </a:pPr>
            <a:r>
              <a:rPr lang="nl-NL" baseline="0" dirty="0"/>
              <a:t>Global Positioning</a:t>
            </a:r>
          </a:p>
          <a:p>
            <a:pPr marL="171450" indent="-171450">
              <a:buFont typeface="Arial" panose="020B0604020202020204" pitchFamily="34" charset="0"/>
              <a:buChar char="•"/>
            </a:pPr>
            <a:r>
              <a:rPr lang="nl-NL" baseline="0" dirty="0"/>
              <a:t>Position Tracking</a:t>
            </a:r>
          </a:p>
          <a:p>
            <a:pPr marL="171450" indent="-171450">
              <a:buFont typeface="Arial" panose="020B0604020202020204" pitchFamily="34" charset="0"/>
              <a:buChar char="•"/>
            </a:pPr>
            <a:r>
              <a:rPr lang="nl-NL" baseline="0" smtClean="0"/>
              <a:t>SLAM</a:t>
            </a:r>
            <a:endParaRPr lang="nl-NL" dirty="0"/>
          </a:p>
          <a:p>
            <a:pPr marL="0" indent="0">
              <a:buFont typeface="Arial" panose="020B0604020202020204" pitchFamily="34" charset="0"/>
              <a:buNone/>
            </a:pPr>
            <a:r>
              <a:rPr lang="nl-BE"/>
              <a:t>The </a:t>
            </a:r>
            <a:r>
              <a:rPr lang="nl-BE" dirty="0"/>
              <a:t>robot’s position is both used in pathplanning and obstacle avoidance.</a:t>
            </a:r>
            <a:endParaRPr lang="en-US" dirty="0"/>
          </a:p>
          <a:p>
            <a:r>
              <a:rPr lang="nl-BE"/>
              <a:t>Possible </a:t>
            </a:r>
            <a:r>
              <a:rPr lang="nl-BE" smtClean="0"/>
              <a:t>Solutions:</a:t>
            </a:r>
            <a:endParaRPr lang="nl-BE" dirty="0"/>
          </a:p>
          <a:p>
            <a:pPr marL="171450" indent="-171450">
              <a:buFont typeface="Arial" panose="020B0604020202020204" pitchFamily="34" charset="0"/>
              <a:buChar char="•"/>
            </a:pPr>
            <a:r>
              <a:rPr lang="nl-BE" smtClean="0"/>
              <a:t>Dead</a:t>
            </a:r>
            <a:r>
              <a:rPr lang="nl-BE" baseline="0" smtClean="0"/>
              <a:t>Reckoning</a:t>
            </a:r>
            <a:endParaRPr lang="nl-BE"/>
          </a:p>
          <a:p>
            <a:pPr marL="171450" indent="-171450">
              <a:buFont typeface="Arial" panose="020B0604020202020204" pitchFamily="34" charset="0"/>
              <a:buChar char="•"/>
            </a:pPr>
            <a:r>
              <a:rPr lang="nl-BE" smtClean="0"/>
              <a:t>GPS</a:t>
            </a:r>
            <a:endParaRPr lang="nl-BE" dirty="0"/>
          </a:p>
          <a:p>
            <a:pPr marL="171450" indent="-171450">
              <a:buFont typeface="Arial" panose="020B0604020202020204" pitchFamily="34" charset="0"/>
              <a:buChar char="•"/>
            </a:pPr>
            <a:r>
              <a:rPr lang="nl-BE" smtClean="0"/>
              <a:t>Kalman</a:t>
            </a:r>
            <a:endParaRPr lang="nl-BE"/>
          </a:p>
          <a:p>
            <a:pPr marL="171450" indent="-171450">
              <a:buFont typeface="Arial" panose="020B0604020202020204" pitchFamily="34" charset="0"/>
              <a:buChar char="•"/>
            </a:pPr>
            <a:r>
              <a:rPr lang="nl-BE"/>
              <a:t>Particle </a:t>
            </a:r>
            <a:r>
              <a:rPr lang="nl-BE" smtClean="0"/>
              <a:t>Filter</a:t>
            </a:r>
            <a:endParaRPr lang="nl-NL" dirty="0"/>
          </a:p>
        </p:txBody>
      </p:sp>
      <p:sp>
        <p:nvSpPr>
          <p:cNvPr id="4" name="Tijdelijke aanduiding voor dianummer 3"/>
          <p:cNvSpPr>
            <a:spLocks noGrp="1"/>
          </p:cNvSpPr>
          <p:nvPr>
            <p:ph type="sldNum" sz="quarter" idx="10"/>
          </p:nvPr>
        </p:nvSpPr>
        <p:spPr/>
        <p:txBody>
          <a:bodyPr/>
          <a:lstStyle/>
          <a:p>
            <a:fld id="{17C257C2-8D60-4760-88CB-024AF3EEC641}" type="slidenum">
              <a:rPr lang="nl-BE" smtClean="0"/>
              <a:pPr/>
              <a:t>20</a:t>
            </a:fld>
            <a:endParaRPr lang="nl-BE"/>
          </a:p>
        </p:txBody>
      </p:sp>
    </p:spTree>
    <p:extLst>
      <p:ext uri="{BB962C8B-B14F-4D97-AF65-F5344CB8AC3E}">
        <p14:creationId xmlns:p14="http://schemas.microsoft.com/office/powerpoint/2010/main" val="2582641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itchFamily="34" charset="0"/>
                <a:ea typeface="+mn-ea"/>
                <a:cs typeface="Arial" pitchFamily="34" charset="0"/>
              </a:rPr>
              <a:t>1</a:t>
            </a:r>
            <a:r>
              <a:rPr lang="en-US" sz="1200" b="1" i="0" kern="1200">
                <a:solidFill>
                  <a:schemeClr val="tx1"/>
                </a:solidFill>
                <a:effectLst/>
                <a:latin typeface="Arial" pitchFamily="34" charset="0"/>
                <a:ea typeface="+mn-ea"/>
                <a:cs typeface="Arial" pitchFamily="34" charset="0"/>
              </a:rPr>
              <a:t>. </a:t>
            </a:r>
            <a:r>
              <a:rPr lang="en-US" b="1" dirty="0"/>
              <a:t>Initial</a:t>
            </a:r>
            <a:r>
              <a:rPr lang="en-US" b="1"/>
              <a:t> step: </a:t>
            </a:r>
            <a:r>
              <a:rPr lang="en-US"/>
              <a:t>UNIFORM </a:t>
            </a:r>
            <a:r>
              <a:rPr lang="en-US" smtClean="0"/>
              <a:t>DISTRIBUTION</a:t>
            </a:r>
            <a:endParaRPr lang="en-US" sz="1200" b="0" i="0" kern="1200" dirty="0">
              <a:solidFill>
                <a:schemeClr val="tx1"/>
              </a:solidFill>
              <a:effectLst/>
              <a:latin typeface="Arial" pitchFamily="34" charset="0"/>
              <a:ea typeface="+mn-ea"/>
              <a:cs typeface="Arial" pitchFamily="34" charset="0"/>
            </a:endParaRPr>
          </a:p>
          <a:p>
            <a:r>
              <a:rPr lang="en-US" sz="1200" b="1" i="0" kern="1200" dirty="0">
                <a:solidFill>
                  <a:schemeClr val="tx1"/>
                </a:solidFill>
                <a:effectLst/>
                <a:latin typeface="Arial" pitchFamily="34" charset="0"/>
                <a:ea typeface="+mn-ea"/>
                <a:cs typeface="Arial" pitchFamily="34" charset="0"/>
              </a:rPr>
              <a:t>2.</a:t>
            </a:r>
            <a:r>
              <a:rPr lang="en-US" sz="1200" b="1" i="0" kern="1200" baseline="0" dirty="0">
                <a:solidFill>
                  <a:schemeClr val="tx1"/>
                </a:solidFill>
                <a:effectLst/>
                <a:latin typeface="Arial" pitchFamily="34" charset="0"/>
                <a:ea typeface="+mn-ea"/>
                <a:cs typeface="Arial" pitchFamily="34" charset="0"/>
              </a:rPr>
              <a:t> </a:t>
            </a:r>
            <a:r>
              <a:rPr lang="en-US" sz="1200" b="1" i="0" kern="1200" dirty="0">
                <a:solidFill>
                  <a:schemeClr val="tx1"/>
                </a:solidFill>
                <a:effectLst/>
                <a:latin typeface="Arial" pitchFamily="34" charset="0"/>
                <a:ea typeface="+mn-ea"/>
                <a:cs typeface="Arial" pitchFamily="34" charset="0"/>
              </a:rPr>
              <a:t>Sensor update</a:t>
            </a:r>
            <a:r>
              <a:rPr lang="en-US" sz="1200" b="0" i="0" kern="1200" dirty="0">
                <a:solidFill>
                  <a:schemeClr val="tx1"/>
                </a:solidFill>
                <a:effectLst/>
                <a:latin typeface="Arial" pitchFamily="34" charset="0"/>
                <a:ea typeface="+mn-ea"/>
                <a:cs typeface="Arial" pitchFamily="34" charset="0"/>
              </a:rPr>
              <a:t>: the robot detects </a:t>
            </a:r>
            <a:r>
              <a:rPr lang="en-US" sz="1200" b="1" i="0" kern="1200" dirty="0">
                <a:solidFill>
                  <a:schemeClr val="tx1"/>
                </a:solidFill>
                <a:effectLst/>
                <a:latin typeface="Arial" pitchFamily="34" charset="0"/>
                <a:ea typeface="+mn-ea"/>
                <a:cs typeface="Arial" pitchFamily="34" charset="0"/>
              </a:rPr>
              <a:t>a door</a:t>
            </a:r>
            <a:r>
              <a:rPr lang="en-US" sz="1200" b="0" i="0" kern="1200" dirty="0">
                <a:solidFill>
                  <a:schemeClr val="tx1"/>
                </a:solidFill>
                <a:effectLst/>
                <a:latin typeface="Arial" pitchFamily="34" charset="0"/>
                <a:ea typeface="+mn-ea"/>
                <a:cs typeface="Arial" pitchFamily="34" charset="0"/>
              </a:rPr>
              <a:t>. It assigns a weight to each of the particles. The particles which are likely to give this sensor reading receive a higher weight.</a:t>
            </a:r>
          </a:p>
          <a:p>
            <a:r>
              <a:rPr lang="en-US" sz="1200" b="1" i="0" kern="1200" dirty="0">
                <a:solidFill>
                  <a:schemeClr val="tx1"/>
                </a:solidFill>
                <a:effectLst/>
                <a:latin typeface="Arial" pitchFamily="34" charset="0"/>
                <a:ea typeface="+mn-ea"/>
                <a:cs typeface="Arial" pitchFamily="34" charset="0"/>
              </a:rPr>
              <a:t>3. Resampling</a:t>
            </a:r>
            <a:r>
              <a:rPr lang="en-US" sz="1200" b="0" i="0" kern="1200" dirty="0">
                <a:solidFill>
                  <a:schemeClr val="tx1"/>
                </a:solidFill>
                <a:effectLst/>
                <a:latin typeface="Arial" pitchFamily="34" charset="0"/>
                <a:ea typeface="+mn-ea"/>
                <a:cs typeface="Arial" pitchFamily="34" charset="0"/>
              </a:rPr>
              <a:t>: the robot generates a set of new particles, with most of them generated around the previous particles with more weight</a:t>
            </a:r>
            <a:r>
              <a:rPr lang="en-US" sz="1200" b="0" i="0" kern="1200">
                <a:solidFill>
                  <a:schemeClr val="tx1"/>
                </a:solidFill>
                <a:effectLst/>
                <a:latin typeface="Arial" pitchFamily="34" charset="0"/>
                <a:ea typeface="+mn-ea"/>
                <a:cs typeface="Arial" pitchFamily="34" charset="0"/>
              </a:rPr>
              <a:t>. </a:t>
            </a:r>
            <a:endParaRPr lang="en-US" dirty="0"/>
          </a:p>
          <a:p>
            <a:r>
              <a:rPr lang="en-US" sz="1200" b="0" i="0" kern="1200">
                <a:solidFill>
                  <a:schemeClr val="tx1"/>
                </a:solidFill>
                <a:effectLst/>
                <a:latin typeface="Arial" pitchFamily="34" charset="0"/>
                <a:ea typeface="+mn-ea"/>
                <a:cs typeface="Arial" pitchFamily="34" charset="0"/>
              </a:rPr>
              <a:t>It </a:t>
            </a:r>
            <a:r>
              <a:rPr lang="en-US" sz="1200" b="0" i="0" kern="1200" dirty="0">
                <a:solidFill>
                  <a:schemeClr val="tx1"/>
                </a:solidFill>
                <a:effectLst/>
                <a:latin typeface="Arial" pitchFamily="34" charset="0"/>
                <a:ea typeface="+mn-ea"/>
                <a:cs typeface="Arial" pitchFamily="34" charset="0"/>
              </a:rPr>
              <a:t>now believes it is at one of the three doors.</a:t>
            </a:r>
          </a:p>
          <a:p>
            <a:r>
              <a:rPr lang="nl-BE" sz="1200" b="0" i="0" kern="1200" dirty="0">
                <a:solidFill>
                  <a:schemeClr val="tx1"/>
                </a:solidFill>
                <a:effectLst/>
                <a:latin typeface="Arial" pitchFamily="34" charset="0"/>
                <a:ea typeface="+mn-ea"/>
                <a:cs typeface="Arial" pitchFamily="34" charset="0"/>
              </a:rPr>
              <a:t>These steps conclude</a:t>
            </a:r>
            <a:r>
              <a:rPr lang="nl-BE" sz="1200" b="0" i="0" kern="1200" baseline="0" dirty="0">
                <a:solidFill>
                  <a:schemeClr val="tx1"/>
                </a:solidFill>
                <a:effectLst/>
                <a:latin typeface="Arial" pitchFamily="34" charset="0"/>
                <a:ea typeface="+mn-ea"/>
                <a:cs typeface="Arial" pitchFamily="34" charset="0"/>
              </a:rPr>
              <a:t> the global positioning</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21</a:t>
            </a:fld>
            <a:endParaRPr lang="nl-BE"/>
          </a:p>
        </p:txBody>
      </p:sp>
    </p:spTree>
    <p:extLst>
      <p:ext uri="{BB962C8B-B14F-4D97-AF65-F5344CB8AC3E}">
        <p14:creationId xmlns:p14="http://schemas.microsoft.com/office/powerpoint/2010/main" val="138351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itchFamily="34" charset="0"/>
                <a:ea typeface="+mn-ea"/>
                <a:cs typeface="Arial" pitchFamily="34" charset="0"/>
              </a:rPr>
              <a:t>4. Motion update</a:t>
            </a:r>
            <a:r>
              <a:rPr lang="en-US" sz="1200" b="0" i="0" kern="1200">
                <a:solidFill>
                  <a:schemeClr val="tx1"/>
                </a:solidFill>
                <a:effectLst/>
                <a:latin typeface="Arial" pitchFamily="34" charset="0"/>
                <a:ea typeface="+mn-ea"/>
                <a:cs typeface="Arial" pitchFamily="34" charset="0"/>
              </a:rPr>
              <a:t>: </a:t>
            </a:r>
            <a:r>
              <a:rPr lang="en-US" sz="1200" b="0" i="0" kern="1200" smtClean="0">
                <a:solidFill>
                  <a:schemeClr val="tx1"/>
                </a:solidFill>
                <a:effectLst/>
                <a:latin typeface="Arial" pitchFamily="34" charset="0"/>
                <a:ea typeface="+mn-ea"/>
                <a:cs typeface="Arial" pitchFamily="34" charset="0"/>
              </a:rPr>
              <a:t>All </a:t>
            </a:r>
            <a:r>
              <a:rPr lang="en-US" sz="1200" b="0" i="0" kern="1200">
                <a:solidFill>
                  <a:schemeClr val="tx1"/>
                </a:solidFill>
                <a:effectLst/>
                <a:latin typeface="Arial" pitchFamily="34" charset="0"/>
                <a:ea typeface="+mn-ea"/>
                <a:cs typeface="Arial" pitchFamily="34" charset="0"/>
              </a:rPr>
              <a:t>particles </a:t>
            </a:r>
            <a:r>
              <a:rPr lang="en-US" dirty="0"/>
              <a:t>moved</a:t>
            </a:r>
          </a:p>
          <a:p>
            <a:endParaRPr lang="en-US" sz="1200" b="0" i="0" kern="1200" dirty="0">
              <a:solidFill>
                <a:schemeClr val="tx1"/>
              </a:solidFill>
              <a:effectLst/>
              <a:latin typeface="Arial" pitchFamily="34" charset="0"/>
              <a:ea typeface="+mn-ea"/>
              <a:cs typeface="Arial" pitchFamily="34" charset="0"/>
            </a:endParaRPr>
          </a:p>
          <a:p>
            <a:r>
              <a:rPr lang="en-US" sz="1200" b="1" i="0" kern="1200" dirty="0">
                <a:solidFill>
                  <a:schemeClr val="tx1"/>
                </a:solidFill>
                <a:effectLst/>
                <a:latin typeface="Arial" pitchFamily="34" charset="0"/>
                <a:ea typeface="+mn-ea"/>
                <a:cs typeface="Arial" pitchFamily="34" charset="0"/>
              </a:rPr>
              <a:t>5. Sensor update</a:t>
            </a:r>
            <a:r>
              <a:rPr lang="en-US" sz="1200" b="0" i="0" kern="1200" dirty="0">
                <a:solidFill>
                  <a:schemeClr val="tx1"/>
                </a:solidFill>
                <a:effectLst/>
                <a:latin typeface="Arial" pitchFamily="34" charset="0"/>
                <a:ea typeface="+mn-ea"/>
                <a:cs typeface="Arial" pitchFamily="34" charset="0"/>
              </a:rPr>
              <a:t>: the robot detects </a:t>
            </a:r>
            <a:r>
              <a:rPr lang="en-US" sz="1200" b="1" i="0" kern="1200" dirty="0">
                <a:solidFill>
                  <a:schemeClr val="tx1"/>
                </a:solidFill>
                <a:effectLst/>
                <a:latin typeface="Arial" pitchFamily="34" charset="0"/>
                <a:ea typeface="+mn-ea"/>
                <a:cs typeface="Arial" pitchFamily="34" charset="0"/>
              </a:rPr>
              <a:t>no door</a:t>
            </a:r>
            <a:r>
              <a:rPr lang="en-US" sz="1200" b="0" i="0" kern="1200" dirty="0">
                <a:solidFill>
                  <a:schemeClr val="tx1"/>
                </a:solidFill>
                <a:effectLst/>
                <a:latin typeface="Arial" pitchFamily="34" charset="0"/>
                <a:ea typeface="+mn-ea"/>
                <a:cs typeface="Arial" pitchFamily="34" charset="0"/>
              </a:rPr>
              <a:t>. It assigns a weight to each of the particles. The particles which are likely to give this sensor reading receive a higher weight.</a:t>
            </a:r>
          </a:p>
          <a:p>
            <a:endParaRPr lang="en-US" dirty="0"/>
          </a:p>
          <a:p>
            <a:r>
              <a:rPr lang="en-US" sz="1200" b="1" i="0" kern="1200">
                <a:solidFill>
                  <a:schemeClr val="tx1"/>
                </a:solidFill>
                <a:effectLst/>
                <a:latin typeface="Arial" pitchFamily="34" charset="0"/>
                <a:ea typeface="+mn-ea"/>
                <a:cs typeface="Arial" pitchFamily="34" charset="0"/>
              </a:rPr>
              <a:t>6</a:t>
            </a:r>
            <a:r>
              <a:rPr lang="en-US" sz="1200" b="1" i="0" kern="1200" dirty="0">
                <a:solidFill>
                  <a:schemeClr val="tx1"/>
                </a:solidFill>
                <a:effectLst/>
                <a:latin typeface="Arial" pitchFamily="34" charset="0"/>
                <a:ea typeface="+mn-ea"/>
                <a:cs typeface="Arial" pitchFamily="34" charset="0"/>
              </a:rPr>
              <a:t>. Resampling</a:t>
            </a:r>
            <a:r>
              <a:rPr lang="en-US" sz="1200" b="0" i="0" kern="1200" dirty="0">
                <a:solidFill>
                  <a:schemeClr val="tx1"/>
                </a:solidFill>
                <a:effectLst/>
                <a:latin typeface="Arial" pitchFamily="34" charset="0"/>
                <a:ea typeface="+mn-ea"/>
                <a:cs typeface="Arial" pitchFamily="34" charset="0"/>
              </a:rPr>
              <a:t>: the robot generates a set of new particles, with most of them generated around the previous particles with more weight</a:t>
            </a:r>
            <a:r>
              <a:rPr lang="en-US" sz="1200" b="0" i="0" kern="1200">
                <a:solidFill>
                  <a:schemeClr val="tx1"/>
                </a:solidFill>
                <a:effectLst/>
                <a:latin typeface="Arial" pitchFamily="34" charset="0"/>
                <a:ea typeface="+mn-ea"/>
                <a:cs typeface="Arial" pitchFamily="34" charset="0"/>
              </a:rPr>
              <a:t>. </a:t>
            </a:r>
            <a:endParaRPr lang="en-US" dirty="0"/>
          </a:p>
          <a:p>
            <a:r>
              <a:rPr lang="en-US" sz="1200" b="0" i="0" kern="1200">
                <a:solidFill>
                  <a:schemeClr val="tx1"/>
                </a:solidFill>
                <a:effectLst/>
                <a:latin typeface="Arial" pitchFamily="34" charset="0"/>
                <a:ea typeface="+mn-ea"/>
                <a:cs typeface="Arial" pitchFamily="34" charset="0"/>
              </a:rPr>
              <a:t>It </a:t>
            </a:r>
            <a:r>
              <a:rPr lang="en-US" sz="1200" b="0" i="0" kern="1200" dirty="0">
                <a:solidFill>
                  <a:schemeClr val="tx1"/>
                </a:solidFill>
                <a:effectLst/>
                <a:latin typeface="Arial" pitchFamily="34" charset="0"/>
                <a:ea typeface="+mn-ea"/>
                <a:cs typeface="Arial" pitchFamily="34" charset="0"/>
              </a:rPr>
              <a:t>now believes it is at one of two locations.</a:t>
            </a:r>
          </a:p>
          <a:p>
            <a:r>
              <a:rPr lang="nl-BE" dirty="0"/>
              <a:t>First cycle</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22</a:t>
            </a:fld>
            <a:endParaRPr lang="nl-BE"/>
          </a:p>
        </p:txBody>
      </p:sp>
    </p:spTree>
    <p:extLst>
      <p:ext uri="{BB962C8B-B14F-4D97-AF65-F5344CB8AC3E}">
        <p14:creationId xmlns:p14="http://schemas.microsoft.com/office/powerpoint/2010/main" val="3942487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itchFamily="34" charset="0"/>
                <a:ea typeface="+mn-ea"/>
                <a:cs typeface="Arial" pitchFamily="34" charset="0"/>
              </a:rPr>
              <a:t>7.</a:t>
            </a:r>
            <a:r>
              <a:rPr lang="en-US" sz="1200" b="1" i="0" kern="1200" baseline="0" dirty="0">
                <a:solidFill>
                  <a:schemeClr val="tx1"/>
                </a:solidFill>
                <a:effectLst/>
                <a:latin typeface="Arial" pitchFamily="34" charset="0"/>
                <a:ea typeface="+mn-ea"/>
                <a:cs typeface="Arial" pitchFamily="34" charset="0"/>
              </a:rPr>
              <a:t> </a:t>
            </a:r>
            <a:r>
              <a:rPr lang="en-US" sz="1200" b="1" i="0" kern="1200">
                <a:solidFill>
                  <a:schemeClr val="tx1"/>
                </a:solidFill>
                <a:effectLst/>
                <a:latin typeface="Arial" pitchFamily="34" charset="0"/>
                <a:ea typeface="+mn-ea"/>
                <a:cs typeface="Arial" pitchFamily="34" charset="0"/>
              </a:rPr>
              <a:t>Motion </a:t>
            </a:r>
            <a:r>
              <a:rPr lang="en-US" sz="1200" b="1" i="0" kern="1200" smtClean="0">
                <a:solidFill>
                  <a:schemeClr val="tx1"/>
                </a:solidFill>
                <a:effectLst/>
                <a:latin typeface="Arial" pitchFamily="34" charset="0"/>
                <a:ea typeface="+mn-ea"/>
                <a:cs typeface="Arial" pitchFamily="34" charset="0"/>
              </a:rPr>
              <a:t>update</a:t>
            </a:r>
            <a:endParaRPr lang="en-US" sz="1200" b="0" i="0" kern="1200" dirty="0">
              <a:solidFill>
                <a:schemeClr val="tx1"/>
              </a:solidFill>
              <a:effectLst/>
              <a:latin typeface="Arial" pitchFamily="34" charset="0"/>
              <a:ea typeface="+mn-ea"/>
              <a:cs typeface="Arial" pitchFamily="34" charset="0"/>
            </a:endParaRPr>
          </a:p>
          <a:p>
            <a:endParaRPr lang="en-US" b="1" dirty="0"/>
          </a:p>
          <a:p>
            <a:r>
              <a:rPr lang="en-US" sz="1200" b="1" i="0" kern="1200">
                <a:solidFill>
                  <a:schemeClr val="tx1"/>
                </a:solidFill>
                <a:effectLst/>
                <a:latin typeface="Arial" pitchFamily="34" charset="0"/>
                <a:ea typeface="+mn-ea"/>
                <a:cs typeface="Arial" pitchFamily="34" charset="0"/>
              </a:rPr>
              <a:t>8</a:t>
            </a:r>
            <a:r>
              <a:rPr lang="en-US" sz="1200" b="1" i="0" kern="1200" dirty="0">
                <a:solidFill>
                  <a:schemeClr val="tx1"/>
                </a:solidFill>
                <a:effectLst/>
                <a:latin typeface="Arial" pitchFamily="34" charset="0"/>
                <a:ea typeface="+mn-ea"/>
                <a:cs typeface="Arial" pitchFamily="34" charset="0"/>
              </a:rPr>
              <a:t>. </a:t>
            </a:r>
            <a:r>
              <a:rPr lang="en-US" sz="1200" b="1" i="0" kern="1200">
                <a:solidFill>
                  <a:schemeClr val="tx1"/>
                </a:solidFill>
                <a:effectLst/>
                <a:latin typeface="Arial" pitchFamily="34" charset="0"/>
                <a:ea typeface="+mn-ea"/>
                <a:cs typeface="Arial" pitchFamily="34" charset="0"/>
              </a:rPr>
              <a:t>Sensor </a:t>
            </a:r>
            <a:r>
              <a:rPr lang="en-US" sz="1200" b="1" i="0" kern="1200" smtClean="0">
                <a:solidFill>
                  <a:schemeClr val="tx1"/>
                </a:solidFill>
                <a:effectLst/>
                <a:latin typeface="Arial" pitchFamily="34" charset="0"/>
                <a:ea typeface="+mn-ea"/>
                <a:cs typeface="Arial" pitchFamily="34" charset="0"/>
              </a:rPr>
              <a:t>update</a:t>
            </a:r>
            <a:r>
              <a:rPr lang="en-US" sz="1200" b="0" i="0" kern="1200" smtClean="0">
                <a:solidFill>
                  <a:schemeClr val="tx1"/>
                </a:solidFill>
                <a:effectLst/>
                <a:latin typeface="Arial" pitchFamily="34" charset="0"/>
                <a:ea typeface="+mn-ea"/>
                <a:cs typeface="Arial" pitchFamily="34" charset="0"/>
              </a:rPr>
              <a:t>:</a:t>
            </a:r>
            <a:r>
              <a:rPr lang="en-US" sz="1200" b="0" i="0" kern="1200" dirty="0">
                <a:solidFill>
                  <a:schemeClr val="tx1"/>
                </a:solidFill>
                <a:effectLst/>
                <a:latin typeface="Arial" pitchFamily="34" charset="0"/>
                <a:ea typeface="+mn-ea"/>
                <a:cs typeface="Arial" pitchFamily="34" charset="0"/>
              </a:rPr>
              <a:t> </a:t>
            </a:r>
            <a:r>
              <a:rPr lang="en-US" sz="1200" b="1" i="0" kern="1200">
                <a:solidFill>
                  <a:schemeClr val="tx1"/>
                </a:solidFill>
                <a:effectLst/>
                <a:latin typeface="Arial" pitchFamily="34" charset="0"/>
                <a:ea typeface="+mn-ea"/>
                <a:cs typeface="Arial" pitchFamily="34" charset="0"/>
              </a:rPr>
              <a:t>a </a:t>
            </a:r>
            <a:r>
              <a:rPr lang="en-US" sz="1200" b="1" i="0" kern="1200" smtClean="0">
                <a:solidFill>
                  <a:schemeClr val="tx1"/>
                </a:solidFill>
                <a:effectLst/>
                <a:latin typeface="Arial" pitchFamily="34" charset="0"/>
                <a:ea typeface="+mn-ea"/>
                <a:cs typeface="Arial" pitchFamily="34" charset="0"/>
              </a:rPr>
              <a:t>door</a:t>
            </a:r>
            <a:r>
              <a:rPr lang="en-US" sz="1200" b="0" i="0" kern="1200" smtClean="0">
                <a:solidFill>
                  <a:schemeClr val="tx1"/>
                </a:solidFill>
                <a:effectLst/>
                <a:latin typeface="Arial" pitchFamily="34" charset="0"/>
                <a:ea typeface="+mn-ea"/>
                <a:cs typeface="Arial" pitchFamily="34" charset="0"/>
              </a:rPr>
              <a:t>.</a:t>
            </a:r>
            <a:endParaRPr lang="en-US" sz="1200" b="0" i="0" kern="1200" dirty="0">
              <a:solidFill>
                <a:schemeClr val="tx1"/>
              </a:solidFill>
              <a:effectLst/>
              <a:latin typeface="Arial" pitchFamily="34" charset="0"/>
              <a:ea typeface="+mn-ea"/>
              <a:cs typeface="Arial" pitchFamily="34" charset="0"/>
            </a:endParaRPr>
          </a:p>
          <a:p>
            <a:endParaRPr lang="en-US" dirty="0"/>
          </a:p>
          <a:p>
            <a:r>
              <a:rPr lang="en-US" sz="1200" b="1" i="0" kern="1200">
                <a:solidFill>
                  <a:schemeClr val="tx1"/>
                </a:solidFill>
                <a:effectLst/>
                <a:latin typeface="Arial" pitchFamily="34" charset="0"/>
                <a:ea typeface="+mn-ea"/>
                <a:cs typeface="Arial" pitchFamily="34" charset="0"/>
              </a:rPr>
              <a:t>9</a:t>
            </a:r>
            <a:r>
              <a:rPr lang="en-US" sz="1200" b="1" i="0" kern="1200" dirty="0">
                <a:solidFill>
                  <a:schemeClr val="tx1"/>
                </a:solidFill>
                <a:effectLst/>
                <a:latin typeface="Arial" pitchFamily="34" charset="0"/>
                <a:ea typeface="+mn-ea"/>
                <a:cs typeface="Arial" pitchFamily="34" charset="0"/>
              </a:rPr>
              <a:t>.</a:t>
            </a:r>
            <a:r>
              <a:rPr lang="en-US" sz="1200" b="1" i="0" kern="1200" baseline="0" dirty="0">
                <a:solidFill>
                  <a:schemeClr val="tx1"/>
                </a:solidFill>
                <a:effectLst/>
                <a:latin typeface="Arial" pitchFamily="34" charset="0"/>
                <a:ea typeface="+mn-ea"/>
                <a:cs typeface="Arial" pitchFamily="34" charset="0"/>
              </a:rPr>
              <a:t> </a:t>
            </a:r>
            <a:r>
              <a:rPr lang="en-US" sz="1200" b="1" i="0" kern="1200" dirty="0">
                <a:solidFill>
                  <a:schemeClr val="tx1"/>
                </a:solidFill>
                <a:effectLst/>
                <a:latin typeface="Arial" pitchFamily="34" charset="0"/>
                <a:ea typeface="+mn-ea"/>
                <a:cs typeface="Arial" pitchFamily="34" charset="0"/>
              </a:rPr>
              <a:t>Resampling</a:t>
            </a:r>
            <a:r>
              <a:rPr lang="en-US" sz="1200" b="0" i="0" kern="1200" dirty="0">
                <a:solidFill>
                  <a:schemeClr val="tx1"/>
                </a:solidFill>
                <a:effectLst/>
                <a:latin typeface="Arial" pitchFamily="34" charset="0"/>
                <a:ea typeface="+mn-ea"/>
                <a:cs typeface="Arial" pitchFamily="34" charset="0"/>
              </a:rPr>
              <a:t>: the robot generates a set of new particles, with most of them generated around the previous particles with more weight. The robot has successfully localized itself.</a:t>
            </a:r>
          </a:p>
          <a:p>
            <a:r>
              <a:rPr lang="nl-BE" sz="1200" b="0" i="0" kern="1200" dirty="0">
                <a:solidFill>
                  <a:schemeClr val="tx1"/>
                </a:solidFill>
                <a:effectLst/>
                <a:latin typeface="Arial" pitchFamily="34" charset="0"/>
                <a:ea typeface="+mn-ea"/>
                <a:cs typeface="Arial" pitchFamily="34" charset="0"/>
              </a:rPr>
              <a:t>The</a:t>
            </a:r>
            <a:r>
              <a:rPr lang="nl-BE" sz="1200" b="0" i="0" kern="1200" baseline="0" dirty="0">
                <a:solidFill>
                  <a:schemeClr val="tx1"/>
                </a:solidFill>
                <a:effectLst/>
                <a:latin typeface="Arial" pitchFamily="34" charset="0"/>
                <a:ea typeface="+mn-ea"/>
                <a:cs typeface="Arial" pitchFamily="34" charset="0"/>
              </a:rPr>
              <a:t> robot is now pretty certain about its location</a:t>
            </a:r>
            <a:endParaRPr lang="en-US" sz="1200" b="0" i="0" kern="1200" dirty="0">
              <a:solidFill>
                <a:schemeClr val="tx1"/>
              </a:solidFill>
              <a:effectLst/>
              <a:latin typeface="Arial" pitchFamily="34" charset="0"/>
              <a:ea typeface="+mn-ea"/>
              <a:cs typeface="Arial" pitchFamily="34" charset="0"/>
            </a:endParaRPr>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23</a:t>
            </a:fld>
            <a:endParaRPr lang="nl-BE"/>
          </a:p>
        </p:txBody>
      </p:sp>
    </p:spTree>
    <p:extLst>
      <p:ext uri="{BB962C8B-B14F-4D97-AF65-F5344CB8AC3E}">
        <p14:creationId xmlns:p14="http://schemas.microsoft.com/office/powerpoint/2010/main" val="1968148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Particles</a:t>
            </a:r>
            <a:r>
              <a:rPr lang="nl-NL" baseline="0" dirty="0" smtClean="0"/>
              <a:t>: BLUE</a:t>
            </a:r>
          </a:p>
          <a:p>
            <a:r>
              <a:rPr lang="nl-NL" baseline="0" dirty="0" smtClean="0"/>
              <a:t>Chosen position estimate: RED</a:t>
            </a:r>
          </a:p>
          <a:p>
            <a:r>
              <a:rPr lang="nl-NL" baseline="0" dirty="0" smtClean="0"/>
              <a:t>Green Path</a:t>
            </a:r>
            <a:endParaRPr lang="nl-NL" dirty="0"/>
          </a:p>
          <a:p>
            <a:r>
              <a:rPr lang="nl-NL" dirty="0"/>
              <a:t>The initial step shows the estimated position in red after the robot has sensed the environment: SENSOR UPDATE</a:t>
            </a:r>
          </a:p>
          <a:p>
            <a:r>
              <a:rPr lang="nl-NL" dirty="0"/>
              <a:t>Each step the cloud moves forward according to the odometry measurement provided by the wheel encoders: MOTION UPDATE</a:t>
            </a:r>
          </a:p>
          <a:p>
            <a:r>
              <a:rPr lang="nl-NL" dirty="0"/>
              <a:t>Lastly you can see that the cloud gets smaller every step, which is called the resampling </a:t>
            </a:r>
            <a:r>
              <a:rPr lang="nl-NL" dirty="0" smtClean="0"/>
              <a:t>step.</a:t>
            </a:r>
            <a:endParaRPr lang="nl-NL" dirty="0"/>
          </a:p>
        </p:txBody>
      </p:sp>
      <p:sp>
        <p:nvSpPr>
          <p:cNvPr id="4" name="Tijdelijke aanduiding voor dianummer 3"/>
          <p:cNvSpPr>
            <a:spLocks noGrp="1"/>
          </p:cNvSpPr>
          <p:nvPr>
            <p:ph type="sldNum" sz="quarter" idx="10"/>
          </p:nvPr>
        </p:nvSpPr>
        <p:spPr/>
        <p:txBody>
          <a:bodyPr/>
          <a:lstStyle/>
          <a:p>
            <a:fld id="{17C257C2-8D60-4760-88CB-024AF3EEC641}" type="slidenum">
              <a:rPr lang="nl-BE" smtClean="0"/>
              <a:pPr/>
              <a:t>24</a:t>
            </a:fld>
            <a:endParaRPr lang="nl-BE"/>
          </a:p>
        </p:txBody>
      </p:sp>
    </p:spTree>
    <p:extLst>
      <p:ext uri="{BB962C8B-B14F-4D97-AF65-F5344CB8AC3E}">
        <p14:creationId xmlns:p14="http://schemas.microsoft.com/office/powerpoint/2010/main" val="3413416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Ìn this animation</a:t>
            </a:r>
            <a:r>
              <a:rPr lang="nl-BE" baseline="0" dirty="0"/>
              <a:t> you can see that after each step noise is added to the odometry sensor values, the green point is the start position after which the robot moves forward, in red the exact position is visible if there was no added noise and in blue the particles are shown. </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25</a:t>
            </a:fld>
            <a:endParaRPr lang="nl-BE"/>
          </a:p>
        </p:txBody>
      </p:sp>
    </p:spTree>
    <p:extLst>
      <p:ext uri="{BB962C8B-B14F-4D97-AF65-F5344CB8AC3E}">
        <p14:creationId xmlns:p14="http://schemas.microsoft.com/office/powerpoint/2010/main" val="2087064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mtClean="0"/>
              <a:t>assign </a:t>
            </a:r>
            <a:r>
              <a:rPr lang="nl-NL"/>
              <a:t>a weight to the particles, this weight is a probability for a particle to be the correct position estimate.</a:t>
            </a:r>
            <a:endParaRPr lang="nl-NL" dirty="0"/>
          </a:p>
          <a:p>
            <a:endParaRPr lang="nl-NL" dirty="0"/>
          </a:p>
          <a:p>
            <a:r>
              <a:rPr lang="nl-NL"/>
              <a:t>Simulated </a:t>
            </a:r>
            <a:r>
              <a:rPr lang="nl-NL" smtClean="0"/>
              <a:t>measurements </a:t>
            </a:r>
            <a:r>
              <a:rPr lang="nl-NL" dirty="0"/>
              <a:t>needed</a:t>
            </a:r>
            <a:r>
              <a:rPr lang="nl-NL"/>
              <a:t> for each particle</a:t>
            </a:r>
            <a:endParaRPr lang="nl-NL" dirty="0"/>
          </a:p>
          <a:p>
            <a:r>
              <a:rPr lang="nl-NL" smtClean="0"/>
              <a:t>These </a:t>
            </a:r>
            <a:r>
              <a:rPr lang="nl-NL"/>
              <a:t>simulated measurements are calculated for each possible location of a particle. </a:t>
            </a:r>
            <a:endParaRPr lang="nl-NL" dirty="0"/>
          </a:p>
          <a:p>
            <a:r>
              <a:rPr lang="nl-NL"/>
              <a:t>Then these measurements can be compared with the real measurements of the LIDAR sensor.</a:t>
            </a:r>
            <a:endParaRPr lang="nl-NL" dirty="0"/>
          </a:p>
          <a:p>
            <a:r>
              <a:rPr lang="nl-NL"/>
              <a:t>Additionally the sensor models also takes in account sensor noise, unmaped obstacles and random errors.</a:t>
            </a:r>
          </a:p>
        </p:txBody>
      </p:sp>
      <p:sp>
        <p:nvSpPr>
          <p:cNvPr id="4" name="Tijdelijke aanduiding voor dianummer 3"/>
          <p:cNvSpPr>
            <a:spLocks noGrp="1"/>
          </p:cNvSpPr>
          <p:nvPr>
            <p:ph type="sldNum" sz="quarter" idx="10"/>
          </p:nvPr>
        </p:nvSpPr>
        <p:spPr/>
        <p:txBody>
          <a:bodyPr/>
          <a:lstStyle/>
          <a:p>
            <a:fld id="{17C257C2-8D60-4760-88CB-024AF3EEC641}" type="slidenum">
              <a:rPr lang="nl-BE" smtClean="0"/>
              <a:pPr/>
              <a:t>26</a:t>
            </a:fld>
            <a:endParaRPr lang="nl-BE"/>
          </a:p>
        </p:txBody>
      </p:sp>
    </p:spTree>
    <p:extLst>
      <p:ext uri="{BB962C8B-B14F-4D97-AF65-F5344CB8AC3E}">
        <p14:creationId xmlns:p14="http://schemas.microsoft.com/office/powerpoint/2010/main" val="3377658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0" dirty="0" smtClean="0"/>
              <a:t>OA </a:t>
            </a:r>
            <a:r>
              <a:rPr lang="en-US" baseline="0" noProof="0" dirty="0" smtClean="0"/>
              <a:t>has two main goals :</a:t>
            </a:r>
          </a:p>
          <a:p>
            <a:pPr marL="628650" lvl="1" indent="-171450">
              <a:buFont typeface="Arial" panose="020B0604020202020204" pitchFamily="34" charset="0"/>
              <a:buChar char="•"/>
            </a:pPr>
            <a:r>
              <a:rPr lang="en-US" baseline="0" noProof="0" dirty="0" smtClean="0"/>
              <a:t>Follow the path calculated by the path planner </a:t>
            </a:r>
          </a:p>
          <a:p>
            <a:pPr marL="628650" lvl="1" indent="-171450">
              <a:buFont typeface="Arial" panose="020B0604020202020204" pitchFamily="34" charset="0"/>
              <a:buChar char="•"/>
            </a:pPr>
            <a:r>
              <a:rPr lang="en-US" baseline="0" noProof="0" dirty="0" smtClean="0"/>
              <a:t>Find a collision free trajectory, if there are unknown obstacles on that path.</a:t>
            </a:r>
          </a:p>
          <a:p>
            <a:pPr marL="171450" lvl="0" indent="-171450">
              <a:buFont typeface="Arial" panose="020B0604020202020204" pitchFamily="34" charset="0"/>
              <a:buChar char="•"/>
            </a:pPr>
            <a:r>
              <a:rPr lang="en-US" baseline="0" noProof="0" dirty="0" smtClean="0"/>
              <a:t>For this to be possible, the OA use the measurement data of the LIDAR sensor.</a:t>
            </a:r>
          </a:p>
          <a:p>
            <a:pPr marL="171450" indent="-171450">
              <a:buFont typeface="Arial" panose="020B0604020202020204" pitchFamily="34" charset="0"/>
              <a:buChar char="•"/>
            </a:pPr>
            <a:r>
              <a:rPr lang="en-US" baseline="0" noProof="0" dirty="0" smtClean="0"/>
              <a:t>It also has to know the geometry of the robot, to take this into account during the navigation.</a:t>
            </a:r>
          </a:p>
          <a:p>
            <a:pPr marL="171450" indent="-171450">
              <a:buFont typeface="Arial" panose="020B0604020202020204" pitchFamily="34" charset="0"/>
              <a:buChar char="•"/>
            </a:pPr>
            <a:r>
              <a:rPr lang="en-US" baseline="0" noProof="0" dirty="0" smtClean="0"/>
              <a:t>The selected algorithm is the VPH.</a:t>
            </a:r>
            <a:endParaRPr lang="en-US"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27</a:t>
            </a:fld>
            <a:endParaRPr lang="nl-BE"/>
          </a:p>
        </p:txBody>
      </p:sp>
    </p:spTree>
    <p:extLst>
      <p:ext uri="{BB962C8B-B14F-4D97-AF65-F5344CB8AC3E}">
        <p14:creationId xmlns:p14="http://schemas.microsoft.com/office/powerpoint/2010/main" val="3161039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noProof="0" dirty="0" smtClean="0"/>
              <a:t>Several </a:t>
            </a:r>
            <a:r>
              <a:rPr lang="en-US" b="1" u="sng" noProof="0" dirty="0"/>
              <a:t>positive</a:t>
            </a:r>
            <a:r>
              <a:rPr lang="en-US" b="1" u="sng" baseline="0" noProof="0" dirty="0"/>
              <a:t> aspects</a:t>
            </a:r>
            <a:r>
              <a:rPr lang="en-US" baseline="0" noProof="0" dirty="0"/>
              <a:t>, which </a:t>
            </a:r>
            <a:r>
              <a:rPr lang="en-US" dirty="0" smtClean="0"/>
              <a:t>convicted us </a:t>
            </a:r>
            <a:r>
              <a:rPr lang="en-US" baseline="0" noProof="0" dirty="0" smtClean="0"/>
              <a:t>to </a:t>
            </a:r>
            <a:r>
              <a:rPr lang="en-US" baseline="0" noProof="0" dirty="0"/>
              <a:t>implement it:</a:t>
            </a:r>
          </a:p>
          <a:p>
            <a:pPr marL="628650" lvl="1" indent="-171450">
              <a:buFont typeface="Arial" panose="020B0604020202020204" pitchFamily="34" charset="0"/>
              <a:buChar char="•"/>
            </a:pPr>
            <a:r>
              <a:rPr lang="en-US" b="1" u="sng" baseline="0" noProof="0" dirty="0" smtClean="0"/>
              <a:t>Laser sensors</a:t>
            </a:r>
            <a:r>
              <a:rPr lang="en-US" baseline="0" noProof="0" dirty="0" smtClean="0"/>
              <a:t>,</a:t>
            </a:r>
            <a:endParaRPr lang="en-US" baseline="0" noProof="0" dirty="0"/>
          </a:p>
          <a:p>
            <a:pPr marL="628650" lvl="1" indent="-171450">
              <a:buFont typeface="Arial" panose="020B0604020202020204" pitchFamily="34" charset="0"/>
              <a:buChar char="•"/>
            </a:pPr>
            <a:r>
              <a:rPr lang="en-US" b="1" u="sng" dirty="0" smtClean="0"/>
              <a:t>speed</a:t>
            </a:r>
            <a:r>
              <a:rPr lang="en-US" dirty="0" smtClean="0"/>
              <a:t> </a:t>
            </a:r>
            <a:r>
              <a:rPr lang="en-US" baseline="0" noProof="0" dirty="0" smtClean="0"/>
              <a:t>of </a:t>
            </a:r>
            <a:r>
              <a:rPr lang="en-US" baseline="0" noProof="0" dirty="0"/>
              <a:t>the robot into account </a:t>
            </a:r>
            <a:r>
              <a:rPr lang="en-US" dirty="0" smtClean="0"/>
              <a:t>and can </a:t>
            </a:r>
            <a:r>
              <a:rPr lang="en-US" b="1" u="sng" baseline="0" noProof="0" dirty="0" smtClean="0"/>
              <a:t>modify </a:t>
            </a:r>
            <a:r>
              <a:rPr lang="en-US" b="1" u="sng" baseline="0" noProof="0" dirty="0"/>
              <a:t>when </a:t>
            </a:r>
            <a:r>
              <a:rPr lang="en-US" b="1" u="sng" baseline="0" noProof="0" dirty="0" smtClean="0"/>
              <a:t>necessary</a:t>
            </a:r>
            <a:endParaRPr lang="en-US" b="1" u="sng" baseline="0" noProof="0" dirty="0"/>
          </a:p>
          <a:p>
            <a:pPr marL="171450" indent="-171450">
              <a:buFont typeface="Arial" panose="020B0604020202020204" pitchFamily="34" charset="0"/>
              <a:buChar char="•"/>
            </a:pPr>
            <a:r>
              <a:rPr lang="en-US" b="1" u="sng" baseline="0" noProof="0" dirty="0"/>
              <a:t>A few changes </a:t>
            </a:r>
            <a:r>
              <a:rPr lang="en-US" baseline="0" noProof="0" dirty="0"/>
              <a:t>were made to the original algorithm, mainly </a:t>
            </a:r>
          </a:p>
          <a:p>
            <a:pPr marL="628650" lvl="1" indent="-171450">
              <a:buFont typeface="Arial" panose="020B0604020202020204" pitchFamily="34" charset="0"/>
              <a:buChar char="•"/>
            </a:pPr>
            <a:r>
              <a:rPr lang="en-US" baseline="0" noProof="0" dirty="0"/>
              <a:t>The </a:t>
            </a:r>
            <a:r>
              <a:rPr lang="en-US" dirty="0" smtClean="0"/>
              <a:t>methods used </a:t>
            </a:r>
            <a:r>
              <a:rPr lang="en-US" baseline="0" noProof="0" dirty="0" smtClean="0"/>
              <a:t>to </a:t>
            </a:r>
            <a:r>
              <a:rPr lang="en-US" baseline="0" noProof="0" dirty="0"/>
              <a:t>take the geometry of the robot into account,</a:t>
            </a:r>
          </a:p>
          <a:p>
            <a:pPr marL="628650" lvl="1" indent="-171450">
              <a:buFont typeface="Arial" panose="020B0604020202020204" pitchFamily="34" charset="0"/>
              <a:buChar char="•"/>
            </a:pPr>
            <a:r>
              <a:rPr lang="en-US" baseline="0" noProof="0" dirty="0"/>
              <a:t>We have also implemented circular motion.</a:t>
            </a:r>
          </a:p>
          <a:p>
            <a:pPr marL="171450" indent="-171450">
              <a:buFont typeface="Arial" panose="020B0604020202020204" pitchFamily="34" charset="0"/>
              <a:buChar char="•"/>
            </a:pPr>
            <a:r>
              <a:rPr lang="en-US" b="1" u="sng" baseline="0" noProof="0" dirty="0"/>
              <a:t>I will show you now</a:t>
            </a:r>
            <a:r>
              <a:rPr lang="en-US" baseline="0" noProof="0" dirty="0"/>
              <a:t>, in a few figures, the working of our OA algorithm.</a:t>
            </a:r>
            <a:endParaRPr lang="en-US"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28</a:t>
            </a:fld>
            <a:endParaRPr lang="nl-BE"/>
          </a:p>
        </p:txBody>
      </p:sp>
    </p:spTree>
    <p:extLst>
      <p:ext uri="{BB962C8B-B14F-4D97-AF65-F5344CB8AC3E}">
        <p14:creationId xmlns:p14="http://schemas.microsoft.com/office/powerpoint/2010/main" val="1927499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OA receives the target position (blue</a:t>
            </a:r>
            <a:r>
              <a:rPr lang="en-US" baseline="0" noProof="0" dirty="0"/>
              <a:t> start) and the LIDAR data (red lines).</a:t>
            </a:r>
          </a:p>
          <a:p>
            <a:r>
              <a:rPr lang="en-US" baseline="0" noProof="0" dirty="0"/>
              <a:t>The LIDAR data consists of obstacle points, This is a distance and angle, with respect to the center of the robot and </a:t>
            </a:r>
            <a:r>
              <a:rPr lang="en-US" baseline="0" noProof="0"/>
              <a:t>its orientation</a:t>
            </a:r>
            <a:r>
              <a:rPr lang="en-US"/>
              <a:t> </a:t>
            </a:r>
            <a:r>
              <a:rPr lang="en-US" baseline="0" noProof="0"/>
              <a:t>.</a:t>
            </a:r>
            <a:endParaRPr lang="en-US" baseline="0"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29</a:t>
            </a:fld>
            <a:endParaRPr lang="nl-BE"/>
          </a:p>
        </p:txBody>
      </p:sp>
    </p:spTree>
    <p:extLst>
      <p:ext uri="{BB962C8B-B14F-4D97-AF65-F5344CB8AC3E}">
        <p14:creationId xmlns:p14="http://schemas.microsoft.com/office/powerpoint/2010/main" val="3067258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noProof="0" dirty="0" smtClean="0"/>
              <a:t>Final </a:t>
            </a:r>
            <a:r>
              <a:rPr lang="en-US" baseline="0" noProof="0" dirty="0"/>
              <a:t>goal </a:t>
            </a:r>
            <a:r>
              <a:rPr lang="en-US" baseline="0" noProof="0" dirty="0" smtClean="0"/>
              <a:t>achieve AN.</a:t>
            </a:r>
          </a:p>
          <a:p>
            <a:pPr marL="628650" lvl="1" indent="-171450">
              <a:buFont typeface="Arial" panose="020B0604020202020204" pitchFamily="34" charset="0"/>
              <a:buChar char="•"/>
            </a:pPr>
            <a:r>
              <a:rPr lang="en-US" baseline="0" noProof="0" dirty="0" smtClean="0"/>
              <a:t>This </a:t>
            </a:r>
            <a:r>
              <a:rPr lang="en-US" b="1" u="sng" baseline="0" noProof="0" dirty="0" smtClean="0"/>
              <a:t>guiding</a:t>
            </a:r>
            <a:r>
              <a:rPr lang="en-US" baseline="0" noProof="0" dirty="0" smtClean="0"/>
              <a:t> </a:t>
            </a:r>
            <a:r>
              <a:rPr lang="en-US" baseline="0" noProof="0" dirty="0"/>
              <a:t>a </a:t>
            </a:r>
            <a:r>
              <a:rPr lang="en-US" dirty="0"/>
              <a:t>visitor </a:t>
            </a:r>
            <a:r>
              <a:rPr lang="en-US" dirty="0" smtClean="0"/>
              <a:t>of Group T to</a:t>
            </a:r>
            <a:r>
              <a:rPr lang="en-US" baseline="0" dirty="0" smtClean="0"/>
              <a:t> a </a:t>
            </a:r>
            <a:r>
              <a:rPr lang="en-US" b="1" u="sng" baseline="0" dirty="0" smtClean="0"/>
              <a:t>desired room</a:t>
            </a:r>
            <a:endParaRPr lang="en-US" b="1" u="sng" dirty="0" smtClean="0"/>
          </a:p>
          <a:p>
            <a:pPr marL="171450" lvl="0" indent="-171450">
              <a:buFont typeface="Arial" panose="020B0604020202020204" pitchFamily="34" charset="0"/>
              <a:buChar char="•"/>
            </a:pPr>
            <a:r>
              <a:rPr lang="en-US" baseline="0" noProof="0" dirty="0" smtClean="0"/>
              <a:t>Special </a:t>
            </a:r>
            <a:r>
              <a:rPr lang="en-US" baseline="0" noProof="0" dirty="0"/>
              <a:t>architecture </a:t>
            </a:r>
            <a:r>
              <a:rPr lang="en-US" baseline="0" noProof="0" dirty="0" smtClean="0"/>
              <a:t>“</a:t>
            </a:r>
            <a:r>
              <a:rPr lang="en-US" baseline="0" noProof="0" dirty="0"/>
              <a:t>robot friendly</a:t>
            </a:r>
            <a:r>
              <a:rPr lang="en-US" dirty="0" smtClean="0"/>
              <a:t>”</a:t>
            </a:r>
          </a:p>
          <a:p>
            <a:pPr marL="171450" lvl="0" indent="-171450">
              <a:buFont typeface="Arial" panose="020B0604020202020204" pitchFamily="34" charset="0"/>
              <a:buChar char="•"/>
            </a:pPr>
            <a:r>
              <a:rPr lang="en-US" baseline="0" noProof="0" dirty="0" smtClean="0"/>
              <a:t>Floor with </a:t>
            </a:r>
            <a:r>
              <a:rPr lang="en-US" baseline="0" noProof="0" dirty="0"/>
              <a:t>a spiral : </a:t>
            </a:r>
            <a:r>
              <a:rPr lang="en-US" b="1" u="sng" baseline="0" noProof="0" dirty="0" smtClean="0"/>
              <a:t>no </a:t>
            </a:r>
            <a:r>
              <a:rPr lang="en-US" b="1" u="sng" baseline="0" noProof="0" dirty="0"/>
              <a:t>stairs </a:t>
            </a:r>
            <a:r>
              <a:rPr lang="en-US" baseline="0" noProof="0" dirty="0"/>
              <a:t>to go from one floor to another. </a:t>
            </a:r>
          </a:p>
          <a:p>
            <a:pPr marL="171450" indent="-171450">
              <a:buFont typeface="Arial" panose="020B0604020202020204" pitchFamily="34" charset="0"/>
              <a:buChar char="•"/>
            </a:pPr>
            <a:r>
              <a:rPr lang="en-US" baseline="0" noProof="0" dirty="0" smtClean="0"/>
              <a:t>No “floor</a:t>
            </a:r>
            <a:r>
              <a:rPr lang="en-US" baseline="0" noProof="0" dirty="0"/>
              <a:t>” </a:t>
            </a:r>
            <a:r>
              <a:rPr lang="en-US" baseline="0" noProof="0" dirty="0" smtClean="0"/>
              <a:t>but “</a:t>
            </a:r>
            <a:r>
              <a:rPr lang="en-US" baseline="0" noProof="0" dirty="0"/>
              <a:t>module”. </a:t>
            </a:r>
            <a:endParaRPr lang="en-US" baseline="0" noProof="0" dirty="0" smtClean="0"/>
          </a:p>
          <a:p>
            <a:pPr marL="628650" lvl="1" indent="-171450">
              <a:buFont typeface="Arial" panose="020B0604020202020204" pitchFamily="34" charset="0"/>
              <a:buChar char="•"/>
            </a:pPr>
            <a:r>
              <a:rPr lang="en-US" b="1" u="sng" baseline="0" noProof="0" dirty="0" smtClean="0"/>
              <a:t>quarter </a:t>
            </a:r>
            <a:r>
              <a:rPr lang="en-US" b="1" u="sng" baseline="0" noProof="0" dirty="0"/>
              <a:t>of the spiral</a:t>
            </a:r>
            <a:r>
              <a:rPr lang="en-US" baseline="0" noProof="0" dirty="0"/>
              <a:t>, in which class rooms are located. </a:t>
            </a:r>
            <a:endParaRPr lang="en-US" baseline="0" noProof="0" dirty="0" smtClean="0"/>
          </a:p>
          <a:p>
            <a:pPr marL="171450" lvl="0" indent="-171450">
              <a:buFont typeface="Arial" panose="020B0604020202020204" pitchFamily="34" charset="0"/>
              <a:buChar char="•"/>
            </a:pPr>
            <a:r>
              <a:rPr lang="en-US" baseline="0" noProof="0" dirty="0" smtClean="0"/>
              <a:t>Final </a:t>
            </a:r>
            <a:r>
              <a:rPr lang="en-US" baseline="0" noProof="0" dirty="0"/>
              <a:t>video </a:t>
            </a:r>
            <a:r>
              <a:rPr lang="en-US" baseline="0" noProof="0" dirty="0" smtClean="0"/>
              <a:t>show you </a:t>
            </a:r>
          </a:p>
          <a:p>
            <a:pPr marL="628650" lvl="1" indent="-171450">
              <a:buFont typeface="Arial" panose="020B0604020202020204" pitchFamily="34" charset="0"/>
              <a:buChar char="•"/>
            </a:pPr>
            <a:r>
              <a:rPr lang="en-US" baseline="0" noProof="0" dirty="0" smtClean="0"/>
              <a:t>Robot  </a:t>
            </a:r>
            <a:r>
              <a:rPr lang="en-US" b="1" u="sng" noProof="0" dirty="0" smtClean="0"/>
              <a:t>going from</a:t>
            </a:r>
            <a:r>
              <a:rPr lang="en-US" b="0" u="none" baseline="0" noProof="0" dirty="0" smtClean="0"/>
              <a:t> </a:t>
            </a:r>
            <a:r>
              <a:rPr lang="en-US" baseline="0" noProof="0" dirty="0" smtClean="0"/>
              <a:t>a start position to </a:t>
            </a:r>
            <a:r>
              <a:rPr lang="en-US" baseline="0" noProof="0" dirty="0"/>
              <a:t>the </a:t>
            </a:r>
            <a:r>
              <a:rPr lang="en-US" b="1" u="sng" baseline="0" noProof="0" dirty="0"/>
              <a:t>front of a desired class room.</a:t>
            </a:r>
          </a:p>
          <a:p>
            <a:pPr marL="628650" lvl="1" indent="-171450">
              <a:buFont typeface="Arial" panose="020B0604020202020204" pitchFamily="34" charset="0"/>
              <a:buChar char="•"/>
            </a:pPr>
            <a:r>
              <a:rPr lang="en-US" baseline="0" noProof="0" dirty="0" smtClean="0"/>
              <a:t>Robot </a:t>
            </a:r>
            <a:r>
              <a:rPr lang="en-US" b="1" u="sng" noProof="0" dirty="0" smtClean="0"/>
              <a:t>presumes</a:t>
            </a:r>
            <a:r>
              <a:rPr lang="en-US" noProof="0" dirty="0" smtClean="0"/>
              <a:t> </a:t>
            </a:r>
            <a:r>
              <a:rPr lang="en-US" baseline="0" noProof="0" dirty="0" smtClean="0"/>
              <a:t>obstacles static</a:t>
            </a:r>
            <a:r>
              <a:rPr lang="en-US" baseline="0" noProof="0" dirty="0"/>
              <a:t>, so pedestrians </a:t>
            </a:r>
            <a:r>
              <a:rPr lang="en-US" b="1" u="sng" baseline="0" noProof="0" dirty="0" smtClean="0"/>
              <a:t>careful to a certain degree</a:t>
            </a:r>
            <a:r>
              <a:rPr lang="en-US" baseline="0" noProof="0" dirty="0" smtClean="0"/>
              <a:t>.</a:t>
            </a:r>
          </a:p>
          <a:p>
            <a:pPr marL="628650" lvl="1" indent="-171450">
              <a:buFont typeface="Arial" panose="020B0604020202020204" pitchFamily="34" charset="0"/>
              <a:buChar char="•"/>
            </a:pPr>
            <a:r>
              <a:rPr lang="en-US" baseline="0" noProof="0" dirty="0" smtClean="0"/>
              <a:t>Robot won’t be </a:t>
            </a:r>
            <a:r>
              <a:rPr lang="en-US" b="1" u="sng" baseline="0" noProof="0" dirty="0" smtClean="0"/>
              <a:t>aware</a:t>
            </a:r>
            <a:r>
              <a:rPr lang="en-US" baseline="0" noProof="0" dirty="0" smtClean="0"/>
              <a:t> if the visitor is still </a:t>
            </a:r>
            <a:r>
              <a:rPr lang="en-US" b="1" u="sng" baseline="0" noProof="0" dirty="0" smtClean="0"/>
              <a:t>following him</a:t>
            </a:r>
            <a:r>
              <a:rPr lang="en-US" baseline="0" noProof="0" dirty="0" smtClean="0"/>
              <a:t>. Roomba is slower </a:t>
            </a:r>
            <a:r>
              <a:rPr lang="en-US" b="1" u="sng" baseline="0" noProof="0" dirty="0" smtClean="0"/>
              <a:t>not a major problem</a:t>
            </a:r>
            <a:r>
              <a:rPr lang="en-US" baseline="0" noProof="0" dirty="0" smtClean="0"/>
              <a:t>.</a:t>
            </a:r>
            <a:endParaRPr lang="en-US" baseline="0"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2066002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Now,</a:t>
            </a:r>
            <a:r>
              <a:rPr lang="nl-BE" baseline="0" dirty="0" smtClean="0"/>
              <a:t> the algorithm has to take the geometry into account.</a:t>
            </a:r>
          </a:p>
          <a:p>
            <a:r>
              <a:rPr lang="nl-BE" baseline="0" dirty="0" smtClean="0"/>
              <a:t>This is done by calculating the distance that the robot could move, towards each direction, before reaching the obstacle point.</a:t>
            </a:r>
          </a:p>
          <a:p>
            <a:r>
              <a:rPr lang="nl-BE" baseline="0" dirty="0" smtClean="0"/>
              <a:t>Lets define this as capital D.</a:t>
            </a:r>
          </a:p>
          <a:p>
            <a:r>
              <a:rPr lang="nl-BE" baseline="0" dirty="0" smtClean="0"/>
              <a:t>I indicates the index of the measurement.</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30</a:t>
            </a:fld>
            <a:endParaRPr lang="nl-BE"/>
          </a:p>
        </p:txBody>
      </p:sp>
    </p:spTree>
    <p:extLst>
      <p:ext uri="{BB962C8B-B14F-4D97-AF65-F5344CB8AC3E}">
        <p14:creationId xmlns:p14="http://schemas.microsoft.com/office/powerpoint/2010/main" val="40288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After</a:t>
            </a:r>
            <a:r>
              <a:rPr lang="nl-BE" baseline="0" dirty="0"/>
              <a:t> that, the OA has to deside if this distance is safe or not.</a:t>
            </a:r>
          </a:p>
          <a:p>
            <a:r>
              <a:rPr lang="nl-BE" baseline="0" dirty="0"/>
              <a:t>A safe distance correponds to a distance that the robot WONT reach within one time cycle.</a:t>
            </a:r>
          </a:p>
          <a:p>
            <a:r>
              <a:rPr lang="nl-BE" baseline="0" dirty="0"/>
              <a:t>As you can see, the distances on the top of the robot are set to zero, because they are smaller as the safe distance.</a:t>
            </a:r>
          </a:p>
          <a:p>
            <a:r>
              <a:rPr lang="nl-BE" baseline="0" dirty="0"/>
              <a:t>Let me define now H, witch is either 1 or 0, depending if the distance is safe or not.</a:t>
            </a:r>
          </a:p>
          <a:p>
            <a:r>
              <a:rPr lang="nl-BE" baseline="0" dirty="0"/>
              <a:t>What is now drawn on this plot is H </a:t>
            </a:r>
            <a:r>
              <a:rPr lang="nl-BE" baseline="0" err="1"/>
              <a:t>times</a:t>
            </a:r>
            <a:r>
              <a:rPr lang="nl-BE" baseline="0"/>
              <a:t> D</a:t>
            </a:r>
            <a:r>
              <a:rPr lang="nl-BE"/>
              <a:t> </a:t>
            </a:r>
            <a:r>
              <a:rPr lang="nl-BE" baseline="0"/>
              <a:t>.</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31</a:t>
            </a:fld>
            <a:endParaRPr lang="nl-BE"/>
          </a:p>
        </p:txBody>
      </p:sp>
    </p:spTree>
    <p:extLst>
      <p:ext uri="{BB962C8B-B14F-4D97-AF65-F5344CB8AC3E}">
        <p14:creationId xmlns:p14="http://schemas.microsoft.com/office/powerpoint/2010/main" val="3813696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final </a:t>
            </a:r>
            <a:r>
              <a:rPr lang="en-US" noProof="0"/>
              <a:t>step </a:t>
            </a:r>
            <a:r>
              <a:rPr lang="en-US"/>
              <a:t>consistof </a:t>
            </a:r>
            <a:r>
              <a:rPr lang="en-US" noProof="0" smtClean="0"/>
              <a:t>calculating </a:t>
            </a:r>
            <a:r>
              <a:rPr lang="en-US" noProof="0" dirty="0"/>
              <a:t>the cost function.</a:t>
            </a:r>
          </a:p>
          <a:p>
            <a:r>
              <a:rPr lang="en-US" noProof="0" dirty="0"/>
              <a:t>The</a:t>
            </a:r>
            <a:r>
              <a:rPr lang="en-US" baseline="0" noProof="0" dirty="0"/>
              <a:t> index at which the maximal value is found, gives the angle which the robot has to turn, to</a:t>
            </a:r>
            <a:r>
              <a:rPr lang="en-US" noProof="0" dirty="0"/>
              <a:t> bring</a:t>
            </a:r>
            <a:r>
              <a:rPr lang="en-US" baseline="0" noProof="0" dirty="0"/>
              <a:t> the </a:t>
            </a:r>
            <a:r>
              <a:rPr lang="en-US" baseline="0" noProof="0"/>
              <a:t>robot </a:t>
            </a:r>
            <a:r>
              <a:rPr lang="en-US"/>
              <a:t>eventuallyto </a:t>
            </a:r>
            <a:r>
              <a:rPr lang="en-US" baseline="0" noProof="0" smtClean="0"/>
              <a:t>its </a:t>
            </a:r>
            <a:r>
              <a:rPr lang="en-US" baseline="0" noProof="0" dirty="0"/>
              <a:t>target position.</a:t>
            </a:r>
          </a:p>
          <a:p>
            <a:r>
              <a:rPr lang="en-US" baseline="0" noProof="0" dirty="0"/>
              <a:t>In de numerator we find the previously defined H times D.</a:t>
            </a:r>
          </a:p>
          <a:p>
            <a:r>
              <a:rPr lang="en-US" baseline="0" noProof="0" dirty="0"/>
              <a:t>In </a:t>
            </a:r>
            <a:r>
              <a:rPr lang="en-US" baseline="0" noProof="0"/>
              <a:t>the </a:t>
            </a:r>
            <a:r>
              <a:rPr lang="en-US"/>
              <a:t>denumeratoris </a:t>
            </a:r>
            <a:r>
              <a:rPr lang="en-US" baseline="0" noProof="0" smtClean="0"/>
              <a:t>a </a:t>
            </a:r>
            <a:r>
              <a:rPr lang="en-US" baseline="0" noProof="0" dirty="0"/>
              <a:t>simple goal-effort saving function.</a:t>
            </a:r>
          </a:p>
          <a:p>
            <a:r>
              <a:rPr lang="en-US" baseline="0" noProof="0" dirty="0"/>
              <a:t>This function weights the closeness to </a:t>
            </a:r>
            <a:r>
              <a:rPr lang="en-US" baseline="0" noProof="0"/>
              <a:t>the </a:t>
            </a:r>
            <a:r>
              <a:rPr lang="en-US"/>
              <a:t>goaland </a:t>
            </a:r>
            <a:r>
              <a:rPr lang="en-US" baseline="0" noProof="0" smtClean="0"/>
              <a:t>the </a:t>
            </a:r>
            <a:r>
              <a:rPr lang="en-US"/>
              <a:t>effortto </a:t>
            </a:r>
            <a:r>
              <a:rPr lang="en-US" baseline="0" noProof="0" smtClean="0"/>
              <a:t>achieve </a:t>
            </a:r>
            <a:r>
              <a:rPr lang="en-US" baseline="0" noProof="0" dirty="0"/>
              <a:t>this direction.</a:t>
            </a:r>
          </a:p>
          <a:p>
            <a:r>
              <a:rPr lang="en-US" baseline="0" noProof="0" dirty="0"/>
              <a:t>As you can see, the robot is </a:t>
            </a:r>
            <a:r>
              <a:rPr lang="en-US" baseline="0" noProof="0"/>
              <a:t>currently </a:t>
            </a:r>
            <a:r>
              <a:rPr lang="en-US"/>
              <a:t>attackedto </a:t>
            </a:r>
            <a:r>
              <a:rPr lang="en-US" baseline="0" noProof="0" smtClean="0"/>
              <a:t>the </a:t>
            </a:r>
            <a:r>
              <a:rPr lang="en-US" baseline="0" noProof="0" dirty="0"/>
              <a:t>open space, on </a:t>
            </a:r>
            <a:r>
              <a:rPr lang="en-US" baseline="0" noProof="0"/>
              <a:t>the </a:t>
            </a:r>
            <a:r>
              <a:rPr lang="en-US"/>
              <a:t>oppositeside </a:t>
            </a:r>
            <a:r>
              <a:rPr lang="en-US" baseline="0" noProof="0" smtClean="0"/>
              <a:t>of </a:t>
            </a:r>
            <a:r>
              <a:rPr lang="en-US" baseline="0" noProof="0" dirty="0"/>
              <a:t>the spiral.</a:t>
            </a:r>
          </a:p>
          <a:p>
            <a:r>
              <a:rPr lang="en-US" baseline="0" noProof="0" dirty="0"/>
              <a:t>This is because of the Distance factor in the cost function resulting </a:t>
            </a:r>
            <a:r>
              <a:rPr lang="en-US" baseline="0" noProof="0"/>
              <a:t>in </a:t>
            </a:r>
            <a:r>
              <a:rPr lang="en-US"/>
              <a:t>asafer </a:t>
            </a:r>
            <a:r>
              <a:rPr lang="en-US" baseline="0" noProof="0" smtClean="0"/>
              <a:t>navigation</a:t>
            </a:r>
            <a:r>
              <a:rPr lang="en-US" baseline="0" noProof="0" dirty="0"/>
              <a:t>.</a:t>
            </a:r>
          </a:p>
          <a:p>
            <a:r>
              <a:rPr lang="en-US" baseline="0" noProof="0" dirty="0"/>
              <a:t>This is in the same spirit as the chosen path planner, which places safety over speed.</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32</a:t>
            </a:fld>
            <a:endParaRPr lang="nl-BE"/>
          </a:p>
        </p:txBody>
      </p:sp>
    </p:spTree>
    <p:extLst>
      <p:ext uri="{BB962C8B-B14F-4D97-AF65-F5344CB8AC3E}">
        <p14:creationId xmlns:p14="http://schemas.microsoft.com/office/powerpoint/2010/main" val="666508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But of course, once that the target position is in sight of the robot, it will chose the coresponding direction</a:t>
            </a:r>
            <a:r>
              <a:rPr lang="nl-BE" baseline="0" dirty="0" smtClean="0"/>
              <a:t> !</a:t>
            </a:r>
          </a:p>
          <a:p>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33</a:t>
            </a:fld>
            <a:endParaRPr lang="nl-BE"/>
          </a:p>
        </p:txBody>
      </p:sp>
    </p:spTree>
    <p:extLst>
      <p:ext uri="{BB962C8B-B14F-4D97-AF65-F5344CB8AC3E}">
        <p14:creationId xmlns:p14="http://schemas.microsoft.com/office/powerpoint/2010/main" val="72148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Let</a:t>
            </a:r>
            <a:r>
              <a:rPr lang="nl-BE" baseline="0" dirty="0" smtClean="0"/>
              <a:t> </a:t>
            </a:r>
            <a:r>
              <a:rPr lang="nl-BE" baseline="0" dirty="0" err="1" smtClean="0"/>
              <a:t>us</a:t>
            </a:r>
            <a:r>
              <a:rPr lang="nl-BE" baseline="0" dirty="0" smtClean="0"/>
              <a:t> </a:t>
            </a:r>
            <a:r>
              <a:rPr lang="nl-BE" baseline="0" dirty="0" err="1" smtClean="0"/>
              <a:t>now</a:t>
            </a:r>
            <a:r>
              <a:rPr lang="nl-BE" baseline="0" dirty="0" smtClean="0"/>
              <a:t> show </a:t>
            </a:r>
            <a:r>
              <a:rPr lang="nl-BE" baseline="0" dirty="0" err="1" smtClean="0"/>
              <a:t>you</a:t>
            </a:r>
            <a:r>
              <a:rPr lang="nl-BE" baseline="0" dirty="0" smtClean="0"/>
              <a:t>, the </a:t>
            </a:r>
            <a:r>
              <a:rPr lang="nl-BE" baseline="0" dirty="0" err="1" smtClean="0"/>
              <a:t>final</a:t>
            </a:r>
            <a:r>
              <a:rPr lang="nl-BE" baseline="0" dirty="0" smtClean="0"/>
              <a:t> </a:t>
            </a:r>
            <a:r>
              <a:rPr lang="nl-BE" baseline="0" dirty="0" err="1" smtClean="0"/>
              <a:t>result</a:t>
            </a:r>
            <a:r>
              <a:rPr lang="nl-BE" baseline="0" dirty="0" smtClean="0"/>
              <a:t> </a:t>
            </a:r>
            <a:r>
              <a:rPr lang="nl-BE" baseline="0" dirty="0" err="1" smtClean="0"/>
              <a:t>by</a:t>
            </a:r>
            <a:r>
              <a:rPr lang="nl-BE" baseline="0" dirty="0" smtClean="0"/>
              <a:t> </a:t>
            </a:r>
            <a:r>
              <a:rPr lang="nl-BE" baseline="0" dirty="0" err="1" smtClean="0"/>
              <a:t>showing</a:t>
            </a:r>
            <a:r>
              <a:rPr lang="nl-BE" baseline="0" dirty="0" smtClean="0"/>
              <a:t> </a:t>
            </a:r>
            <a:r>
              <a:rPr lang="nl-BE" baseline="0" dirty="0" err="1" smtClean="0"/>
              <a:t>you</a:t>
            </a:r>
            <a:r>
              <a:rPr lang="nl-BE" baseline="0" smtClean="0"/>
              <a:t> a video.</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34</a:t>
            </a:fld>
            <a:endParaRPr lang="nl-BE"/>
          </a:p>
        </p:txBody>
      </p:sp>
    </p:spTree>
    <p:extLst>
      <p:ext uri="{BB962C8B-B14F-4D97-AF65-F5344CB8AC3E}">
        <p14:creationId xmlns:p14="http://schemas.microsoft.com/office/powerpoint/2010/main" val="1079520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During this experiment the robot had</a:t>
            </a:r>
            <a:r>
              <a:rPr lang="nl-BE" baseline="0" dirty="0"/>
              <a:t> to move from Module 7 to Module 11, which means it has to do a full  circle on GroupT </a:t>
            </a:r>
            <a:r>
              <a:rPr lang="nl-BE" baseline="0"/>
              <a:t>and enter </a:t>
            </a:r>
            <a:r>
              <a:rPr lang="nl-BE"/>
              <a:t>a corridor at the end of the experiment. An </a:t>
            </a:r>
            <a:r>
              <a:rPr lang="nl-BE" smtClean="0"/>
              <a:t>approximate </a:t>
            </a:r>
            <a:r>
              <a:rPr lang="nl-BE"/>
              <a:t>position of the robot is given</a:t>
            </a:r>
            <a:r>
              <a:rPr lang="nl-BE" dirty="0"/>
              <a:t>.</a:t>
            </a:r>
            <a:r>
              <a:rPr lang="nl-BE"/>
              <a:t> Here the initial steps are shown as the robot leaves the starting module and the enters the spiral. In the top left corner the current robot position and path is displayed. </a:t>
            </a:r>
            <a:r>
              <a:rPr lang="nl-BE" dirty="0"/>
              <a:t>Whilst</a:t>
            </a:r>
            <a:r>
              <a:rPr lang="nl-BE"/>
              <a:t> navigating the robot makes a smooth trajectory by moving in curves, when the robot receives the command to rotate more than 40 degrees it turns on the spot.</a:t>
            </a:r>
            <a:endParaRPr lang="nl-BE" dirty="0"/>
          </a:p>
          <a:p>
            <a:r>
              <a:rPr lang="nl-BE"/>
              <a:t>The localization whilst on the spiral </a:t>
            </a:r>
            <a:r>
              <a:rPr lang="nl-BE" dirty="0"/>
              <a:t>has</a:t>
            </a:r>
            <a:r>
              <a:rPr lang="nl-BE"/>
              <a:t> difficulties </a:t>
            </a:r>
            <a:r>
              <a:rPr lang="nl-BE" smtClean="0"/>
              <a:t>as </a:t>
            </a:r>
            <a:r>
              <a:rPr lang="nl-BE"/>
              <a:t>will be explained later, when the robot reaches </a:t>
            </a:r>
            <a:r>
              <a:rPr lang="nl-BE" dirty="0"/>
              <a:t>a</a:t>
            </a:r>
            <a:r>
              <a:rPr lang="nl-BE"/>
              <a:t> module it has the ability to update its position more accurately</a:t>
            </a:r>
            <a:r>
              <a:rPr lang="nl-BE" dirty="0"/>
              <a:t>.</a:t>
            </a:r>
            <a:r>
              <a:rPr lang="nl-BE"/>
              <a:t> </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35</a:t>
            </a:fld>
            <a:endParaRPr lang="nl-BE"/>
          </a:p>
        </p:txBody>
      </p:sp>
    </p:spTree>
    <p:extLst>
      <p:ext uri="{BB962C8B-B14F-4D97-AF65-F5344CB8AC3E}">
        <p14:creationId xmlns:p14="http://schemas.microsoft.com/office/powerpoint/2010/main" val="3793057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Even though the robot is </a:t>
            </a:r>
            <a:r>
              <a:rPr lang="nl-BE" dirty="0"/>
              <a:t> </a:t>
            </a:r>
            <a:r>
              <a:rPr lang="nl-BE"/>
              <a:t>able to </a:t>
            </a:r>
            <a:r>
              <a:rPr lang="nl-BE" dirty="0"/>
              <a:t>navigate</a:t>
            </a:r>
            <a:r>
              <a:rPr lang="nl-BE"/>
              <a:t> on Group T, there are still some difficulties we would like to discuss now:</a:t>
            </a:r>
            <a:endParaRPr lang="nl-BE" dirty="0"/>
          </a:p>
          <a:p>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36</a:t>
            </a:fld>
            <a:endParaRPr lang="nl-BE"/>
          </a:p>
        </p:txBody>
      </p:sp>
    </p:spTree>
    <p:extLst>
      <p:ext uri="{BB962C8B-B14F-4D97-AF65-F5344CB8AC3E}">
        <p14:creationId xmlns:p14="http://schemas.microsoft.com/office/powerpoint/2010/main" val="3434359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The</a:t>
            </a:r>
            <a:r>
              <a:rPr lang="nl-BE"/>
              <a:t> first weakness of our implementation is the due to the special nature of the building.</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37</a:t>
            </a:fld>
            <a:endParaRPr lang="nl-BE"/>
          </a:p>
        </p:txBody>
      </p:sp>
    </p:spTree>
    <p:extLst>
      <p:ext uri="{BB962C8B-B14F-4D97-AF65-F5344CB8AC3E}">
        <p14:creationId xmlns:p14="http://schemas.microsoft.com/office/powerpoint/2010/main" val="3788318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The</a:t>
            </a:r>
            <a:r>
              <a:rPr lang="nl-BE" baseline="0" dirty="0" smtClean="0"/>
              <a:t> spiral on groupt is not only architectually special, but also a special shape for robots. Unique shapes are required by the localizaiton algorithm to provide accurate results, but this is not the case while the robot is on the spiral. </a:t>
            </a:r>
          </a:p>
          <a:p>
            <a:r>
              <a:rPr lang="nl-BE" baseline="0" dirty="0" smtClean="0"/>
              <a:t>This could be improved if we had accurate odometry sensors, however we found that the odometry sensors are very imprecise whilst taking curved paths due to a static error on the wheel encoder measurements which we could not resolve, this is why we made the robot move without curves during this experiment.</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67636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Another weakness is the simplifcation is </a:t>
            </a:r>
            <a:r>
              <a:rPr lang="nl-BE" smtClean="0"/>
              <a:t>made </a:t>
            </a:r>
            <a:r>
              <a:rPr lang="nl-BE"/>
              <a:t>in the implementation of the obstacle avoidance algorithm, VIDEO</a:t>
            </a:r>
          </a:p>
        </p:txBody>
      </p:sp>
      <p:sp>
        <p:nvSpPr>
          <p:cNvPr id="4" name="Slide Number Placeholder 3"/>
          <p:cNvSpPr>
            <a:spLocks noGrp="1"/>
          </p:cNvSpPr>
          <p:nvPr>
            <p:ph type="sldNum" sz="quarter" idx="10"/>
          </p:nvPr>
        </p:nvSpPr>
        <p:spPr/>
        <p:txBody>
          <a:bodyPr/>
          <a:lstStyle/>
          <a:p>
            <a:fld id="{17C257C2-8D60-4760-88CB-024AF3EEC641}" type="slidenum">
              <a:rPr lang="nl-BE" smtClean="0"/>
              <a:pPr/>
              <a:t>39</a:t>
            </a:fld>
            <a:endParaRPr lang="nl-BE"/>
          </a:p>
        </p:txBody>
      </p:sp>
    </p:spTree>
    <p:extLst>
      <p:ext uri="{BB962C8B-B14F-4D97-AF65-F5344CB8AC3E}">
        <p14:creationId xmlns:p14="http://schemas.microsoft.com/office/powerpoint/2010/main" val="3335765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baseline="0" noProof="0" dirty="0" smtClean="0"/>
              <a:t>Achieve</a:t>
            </a:r>
            <a:r>
              <a:rPr lang="en-US" baseline="0" noProof="0" dirty="0" smtClean="0"/>
              <a:t> application, </a:t>
            </a:r>
            <a:r>
              <a:rPr lang="en-US" b="1" u="sng" baseline="0" noProof="0" dirty="0" smtClean="0"/>
              <a:t>comments</a:t>
            </a:r>
            <a:r>
              <a:rPr lang="en-US" baseline="0" noProof="0" dirty="0" smtClean="0"/>
              <a:t> about </a:t>
            </a:r>
            <a:r>
              <a:rPr lang="en-US" b="1" u="sng" baseline="0" noProof="0" dirty="0" smtClean="0"/>
              <a:t>Design</a:t>
            </a:r>
          </a:p>
          <a:p>
            <a:pPr marL="171450" indent="-171450">
              <a:buFont typeface="Arial" panose="020B0604020202020204" pitchFamily="34" charset="0"/>
              <a:buChar char="•"/>
            </a:pPr>
            <a:r>
              <a:rPr lang="en-US" baseline="0" noProof="0" dirty="0" smtClean="0"/>
              <a:t>Create </a:t>
            </a:r>
            <a:r>
              <a:rPr lang="en-US" b="1" u="sng" baseline="0" noProof="0" dirty="0" smtClean="0"/>
              <a:t>interfacing</a:t>
            </a:r>
            <a:r>
              <a:rPr lang="en-US" baseline="0" noProof="0" dirty="0" smtClean="0"/>
              <a:t> between the Roomba and the computer, </a:t>
            </a:r>
          </a:p>
          <a:p>
            <a:pPr marL="628650" lvl="1" indent="-171450">
              <a:buFont typeface="Arial" panose="020B0604020202020204" pitchFamily="34" charset="0"/>
              <a:buChar char="•"/>
            </a:pPr>
            <a:r>
              <a:rPr lang="en-US" baseline="0" noProof="0" dirty="0" smtClean="0"/>
              <a:t>Making a </a:t>
            </a:r>
            <a:r>
              <a:rPr lang="en-US" b="1" u="sng" baseline="0" noProof="0" dirty="0" smtClean="0"/>
              <a:t>cable </a:t>
            </a:r>
          </a:p>
          <a:p>
            <a:pPr marL="628650" lvl="1" indent="-171450">
              <a:buFont typeface="Arial" panose="020B0604020202020204" pitchFamily="34" charset="0"/>
              <a:buChar char="•"/>
            </a:pPr>
            <a:r>
              <a:rPr lang="en-US" baseline="0" noProof="0" dirty="0" smtClean="0"/>
              <a:t>Using the serial </a:t>
            </a:r>
            <a:r>
              <a:rPr lang="en-US" b="1" u="sng" baseline="0" noProof="0" dirty="0" smtClean="0"/>
              <a:t>communication</a:t>
            </a:r>
            <a:r>
              <a:rPr lang="en-US" baseline="0" noProof="0" dirty="0" smtClean="0"/>
              <a:t> settings </a:t>
            </a:r>
          </a:p>
          <a:p>
            <a:pPr marL="171450" lvl="0" indent="-171450">
              <a:buFont typeface="Arial" panose="020B0604020202020204" pitchFamily="34" charset="0"/>
              <a:buChar char="•"/>
            </a:pPr>
            <a:r>
              <a:rPr lang="en-US" baseline="0" noProof="0" dirty="0" smtClean="0"/>
              <a:t>Chose and implement AN algorithms, knowing that </a:t>
            </a:r>
          </a:p>
          <a:p>
            <a:pPr marL="628650" lvl="1" indent="-171450">
              <a:buFont typeface="Arial" panose="020B0604020202020204" pitchFamily="34" charset="0"/>
              <a:buChar char="•"/>
            </a:pPr>
            <a:r>
              <a:rPr lang="en-US" baseline="0" noProof="0" dirty="0" smtClean="0"/>
              <a:t>Maps of Group T </a:t>
            </a:r>
          </a:p>
          <a:p>
            <a:pPr marL="628650" lvl="1" indent="-171450">
              <a:buFont typeface="Arial" panose="020B0604020202020204" pitchFamily="34" charset="0"/>
              <a:buChar char="•"/>
            </a:pPr>
            <a:r>
              <a:rPr lang="en-US" baseline="0" noProof="0" dirty="0" smtClean="0"/>
              <a:t>Methods implement in MATLAB.</a:t>
            </a:r>
          </a:p>
          <a:p>
            <a:pPr marL="171450" indent="-171450">
              <a:buFont typeface="Arial" panose="020B0604020202020204" pitchFamily="34" charset="0"/>
              <a:buChar char="•"/>
            </a:pPr>
            <a:r>
              <a:rPr lang="en-US" baseline="0" noProof="0" dirty="0" smtClean="0"/>
              <a:t>Use those </a:t>
            </a:r>
            <a:r>
              <a:rPr lang="en-US" b="1" u="sng" baseline="0" noProof="0" dirty="0" smtClean="0"/>
              <a:t>selected</a:t>
            </a:r>
            <a:r>
              <a:rPr lang="en-US" baseline="0" noProof="0" dirty="0" smtClean="0"/>
              <a:t> algorithms, </a:t>
            </a:r>
            <a:r>
              <a:rPr lang="en-US" b="1" u="sng" baseline="0" noProof="0" dirty="0" smtClean="0"/>
              <a:t>extra sensors </a:t>
            </a:r>
            <a:r>
              <a:rPr lang="en-US" baseline="0" noProof="0" dirty="0" smtClean="0"/>
              <a:t>were necessary.</a:t>
            </a:r>
          </a:p>
          <a:p>
            <a:pPr marL="171450" indent="-171450">
              <a:buFont typeface="Arial" panose="020B0604020202020204" pitchFamily="34" charset="0"/>
              <a:buChar char="•"/>
            </a:pPr>
            <a:r>
              <a:rPr lang="en-US" baseline="0" noProof="0" dirty="0" smtClean="0"/>
              <a:t>An </a:t>
            </a:r>
            <a:r>
              <a:rPr lang="en-US" b="1" u="sng" baseline="0" noProof="0" dirty="0" smtClean="0"/>
              <a:t>extended platform </a:t>
            </a:r>
            <a:r>
              <a:rPr lang="en-US" baseline="0" noProof="0" dirty="0" smtClean="0"/>
              <a:t>was thus </a:t>
            </a:r>
            <a:r>
              <a:rPr lang="en-US" b="1" u="sng" baseline="0" noProof="0" dirty="0" smtClean="0"/>
              <a:t>needed</a:t>
            </a:r>
            <a:r>
              <a:rPr lang="en-US" baseline="0" noProof="0" dirty="0" smtClean="0"/>
              <a:t>, to be able </a:t>
            </a:r>
            <a:r>
              <a:rPr lang="en-US" b="1" u="sng" baseline="0" noProof="0" dirty="0" smtClean="0"/>
              <a:t>mount</a:t>
            </a:r>
            <a:r>
              <a:rPr lang="en-US" baseline="0" noProof="0" dirty="0" smtClean="0"/>
              <a:t> the sensors and laptop </a:t>
            </a:r>
            <a:r>
              <a:rPr lang="en-US" b="1" u="sng" baseline="0" noProof="0" dirty="0" smtClean="0"/>
              <a:t>on the Roomba</a:t>
            </a:r>
            <a:endParaRPr lang="en-US" b="1" u="sng"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2345626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the</a:t>
            </a:r>
            <a:r>
              <a:rPr lang="nl-BE"/>
              <a:t> VPH algorithm that is currently implented is designed for static obstacles only, this means that all encountered obstacles are seen as static. In this first example this simplification results in good results. You see that the robot takes into account the people in a correct manner and navigates around them</a:t>
            </a:r>
            <a:endParaRPr lang="nl-NL"/>
          </a:p>
        </p:txBody>
      </p:sp>
      <p:sp>
        <p:nvSpPr>
          <p:cNvPr id="4" name="Tijdelijke aanduiding voor dianummer 3"/>
          <p:cNvSpPr>
            <a:spLocks noGrp="1"/>
          </p:cNvSpPr>
          <p:nvPr>
            <p:ph type="sldNum" sz="quarter" idx="10"/>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2015591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a:t>
            </a:r>
            <a:r>
              <a:rPr lang="nl-NL"/>
              <a:t> this example you can see the robot succesfully entering a corridor then then the robot encounters a highly dynamic object, the robot thinks decides to turn around because of its close proximity to the obstacle, however by the time it decides to do this the obstacle is already gone. This solution is safe however not ideal.</a:t>
            </a:r>
          </a:p>
        </p:txBody>
      </p:sp>
      <p:sp>
        <p:nvSpPr>
          <p:cNvPr id="4" name="Tijdelijke aanduiding voor dianummer 3"/>
          <p:cNvSpPr>
            <a:spLocks noGrp="1"/>
          </p:cNvSpPr>
          <p:nvPr>
            <p:ph type="sldNum" sz="quarter" idx="10"/>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27969550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Another point </a:t>
            </a:r>
            <a:r>
              <a:rPr lang="nl-BE" dirty="0" err="1"/>
              <a:t>which</a:t>
            </a:r>
            <a:r>
              <a:rPr lang="nl-BE" dirty="0"/>
              <a:t> leads </a:t>
            </a:r>
            <a:r>
              <a:rPr lang="nl-BE" dirty="0" err="1"/>
              <a:t>to</a:t>
            </a:r>
            <a:r>
              <a:rPr lang="nl-BE" dirty="0"/>
              <a:t> </a:t>
            </a:r>
            <a:r>
              <a:rPr lang="nl-BE" dirty="0" err="1"/>
              <a:t>difficulties</a:t>
            </a:r>
            <a:r>
              <a:rPr lang="nl-BE" dirty="0"/>
              <a:t> is the </a:t>
            </a:r>
            <a:r>
              <a:rPr lang="nl-BE" dirty="0" err="1"/>
              <a:t>sequential</a:t>
            </a:r>
            <a:r>
              <a:rPr lang="nl-BE" dirty="0"/>
              <a:t> </a:t>
            </a:r>
            <a:r>
              <a:rPr lang="nl-BE" dirty="0" err="1"/>
              <a:t>nature</a:t>
            </a:r>
            <a:r>
              <a:rPr lang="nl-BE" dirty="0"/>
              <a:t> of MATLAB code.</a:t>
            </a:r>
          </a:p>
          <a:p>
            <a:r>
              <a:rPr lang="nl-BE" dirty="0" err="1"/>
              <a:t>This</a:t>
            </a:r>
            <a:r>
              <a:rPr lang="nl-BE" dirty="0"/>
              <a:t> means we </a:t>
            </a:r>
            <a:r>
              <a:rPr lang="nl-BE" dirty="0" err="1"/>
              <a:t>cannot</a:t>
            </a:r>
            <a:r>
              <a:rPr lang="nl-BE" dirty="0"/>
              <a:t> </a:t>
            </a:r>
            <a:r>
              <a:rPr lang="nl-BE" dirty="0" err="1"/>
              <a:t>use</a:t>
            </a:r>
            <a:r>
              <a:rPr lang="nl-BE" dirty="0"/>
              <a:t> </a:t>
            </a:r>
            <a:r>
              <a:rPr lang="nl-BE" dirty="0" err="1"/>
              <a:t>multithreading</a:t>
            </a:r>
            <a:r>
              <a:rPr lang="nl-BE" dirty="0"/>
              <a:t> </a:t>
            </a:r>
            <a:r>
              <a:rPr lang="nl-BE" dirty="0" err="1"/>
              <a:t>to</a:t>
            </a:r>
            <a:r>
              <a:rPr lang="nl-BE" dirty="0"/>
              <a:t> </a:t>
            </a:r>
            <a:r>
              <a:rPr lang="nl-BE" dirty="0" err="1"/>
              <a:t>perform</a:t>
            </a:r>
            <a:r>
              <a:rPr lang="nl-BE" dirty="0"/>
              <a:t> multiple </a:t>
            </a:r>
            <a:r>
              <a:rPr lang="nl-BE" dirty="0" err="1"/>
              <a:t>calculations</a:t>
            </a:r>
            <a:r>
              <a:rPr lang="nl-BE" dirty="0"/>
              <a:t> at </a:t>
            </a:r>
            <a:r>
              <a:rPr lang="nl-BE" dirty="0" err="1"/>
              <a:t>once</a:t>
            </a:r>
            <a:r>
              <a:rPr lang="nl-BE" dirty="0"/>
              <a:t>, a </a:t>
            </a:r>
            <a:r>
              <a:rPr lang="nl-BE" dirty="0" err="1"/>
              <a:t>possible</a:t>
            </a:r>
            <a:r>
              <a:rPr lang="nl-BE" dirty="0"/>
              <a:t> advantage of </a:t>
            </a:r>
            <a:r>
              <a:rPr lang="nl-BE" dirty="0" err="1"/>
              <a:t>this</a:t>
            </a:r>
            <a:r>
              <a:rPr lang="nl-BE" dirty="0"/>
              <a:t> </a:t>
            </a:r>
            <a:r>
              <a:rPr lang="nl-BE" dirty="0" err="1"/>
              <a:t>would</a:t>
            </a:r>
            <a:r>
              <a:rPr lang="nl-BE" dirty="0"/>
              <a:t> </a:t>
            </a:r>
            <a:r>
              <a:rPr lang="nl-BE" dirty="0" err="1" smtClean="0"/>
              <a:t>be</a:t>
            </a:r>
            <a:r>
              <a:rPr lang="nl-BE" dirty="0" smtClean="0"/>
              <a:t> the </a:t>
            </a:r>
            <a:r>
              <a:rPr lang="nl-BE" dirty="0"/>
              <a:t>possibility </a:t>
            </a:r>
            <a:r>
              <a:rPr lang="nl-BE" dirty="0" err="1"/>
              <a:t>to</a:t>
            </a:r>
            <a:r>
              <a:rPr lang="nl-BE" dirty="0"/>
              <a:t> </a:t>
            </a:r>
            <a:r>
              <a:rPr lang="nl-BE" dirty="0" err="1"/>
              <a:t>use</a:t>
            </a:r>
            <a:r>
              <a:rPr lang="nl-BE" dirty="0"/>
              <a:t> </a:t>
            </a:r>
            <a:r>
              <a:rPr lang="nl-BE" dirty="0" smtClean="0"/>
              <a:t>the </a:t>
            </a:r>
            <a:r>
              <a:rPr lang="nl-BE" dirty="0"/>
              <a:t>latest sensor data without </a:t>
            </a:r>
            <a:r>
              <a:rPr lang="nl-BE" dirty="0" err="1"/>
              <a:t>having</a:t>
            </a:r>
            <a:r>
              <a:rPr lang="nl-BE" dirty="0"/>
              <a:t> </a:t>
            </a:r>
            <a:r>
              <a:rPr lang="nl-BE" dirty="0" err="1"/>
              <a:t>to</a:t>
            </a:r>
            <a:r>
              <a:rPr lang="nl-BE" dirty="0"/>
              <a:t> </a:t>
            </a:r>
            <a:r>
              <a:rPr lang="nl-BE" dirty="0" err="1"/>
              <a:t>wait</a:t>
            </a:r>
            <a:r>
              <a:rPr lang="nl-BE" dirty="0"/>
              <a:t> </a:t>
            </a:r>
            <a:r>
              <a:rPr lang="nl-BE" dirty="0" err="1"/>
              <a:t>for</a:t>
            </a:r>
            <a:r>
              <a:rPr lang="nl-BE" dirty="0"/>
              <a:t> </a:t>
            </a:r>
            <a:r>
              <a:rPr lang="nl-BE" dirty="0" smtClean="0"/>
              <a:t>it.</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42</a:t>
            </a:fld>
            <a:endParaRPr lang="nl-BE"/>
          </a:p>
        </p:txBody>
      </p:sp>
    </p:spTree>
    <p:extLst>
      <p:ext uri="{BB962C8B-B14F-4D97-AF65-F5344CB8AC3E}">
        <p14:creationId xmlns:p14="http://schemas.microsoft.com/office/powerpoint/2010/main" val="1476317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2358619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Of</a:t>
            </a:r>
            <a:r>
              <a:rPr lang="en-US" baseline="0" dirty="0"/>
              <a:t> course, our work done so far can be improved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To make the robot more autonomous,</a:t>
            </a:r>
            <a:r>
              <a:rPr lang="en-US" baseline="0" dirty="0"/>
              <a:t> we could use single board computers </a:t>
            </a:r>
            <a:r>
              <a:rPr lang="en-US" dirty="0"/>
              <a:t>(for</a:t>
            </a:r>
            <a:r>
              <a:rPr lang="en-US" baseline="0" dirty="0"/>
              <a:t> example</a:t>
            </a:r>
            <a:r>
              <a:rPr lang="en-US" dirty="0"/>
              <a:t> </a:t>
            </a:r>
            <a:r>
              <a:rPr lang="en-US" baseline="0" dirty="0"/>
              <a:t>,the</a:t>
            </a:r>
            <a:r>
              <a:rPr lang="en-US" dirty="0"/>
              <a:t> Raspberry Pi mounted on Roomba) </a:t>
            </a:r>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This is mainly due to the fact that the limiting autonomy of our platform is the battery of our laptop and not the battery of the Roomba.</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single board computers could be used just as data senders to an external computer. This computer could handle the computational extensive part of the algorithm</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A step further could also be taken, by using only single board computers, but reducing the computational power.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This will imply the adaptation of the localization algorithm, which requires at this time to much calculations to be performed, within reasonable time limits, by </a:t>
            </a:r>
            <a:r>
              <a:rPr lang="en-US" baseline="0" dirty="0" err="1"/>
              <a:t>signle</a:t>
            </a:r>
            <a:r>
              <a:rPr lang="en-US" baseline="0" dirty="0"/>
              <a:t> board computers</a:t>
            </a:r>
            <a:r>
              <a:rPr lang="en-US" dirty="0"/>
              <a:t> </a:t>
            </a:r>
            <a:r>
              <a:rPr lang="en-US" baseline="0"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a:t>
            </a:r>
            <a:r>
              <a:rPr lang="en-US" baseline="0" dirty="0" smtClean="0"/>
              <a:t>improvement </a:t>
            </a:r>
            <a:r>
              <a:rPr lang="en-US" baseline="0" dirty="0"/>
              <a:t>could be </a:t>
            </a:r>
            <a:r>
              <a:rPr lang="en-US" baseline="0" dirty="0" smtClean="0"/>
              <a:t>an </a:t>
            </a:r>
            <a:r>
              <a:rPr lang="en-US" baseline="0" dirty="0"/>
              <a:t>in depth analysis of the dynamics of the robotic platform.</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This could lead to the usage of more evolved algorithms, taking the dynamics into account and making a smoother trajectory</a:t>
            </a:r>
            <a:r>
              <a:rPr lang="en-US" baseline="0" dirty="0" smtClean="0"/>
              <a:t>.</a:t>
            </a:r>
            <a:endParaRPr lang="nl-BE"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nl-BE" baseline="0" smtClean="0"/>
              <a:t>The robot at this point is unable to track the person that is following the robot, this is also something that needs attention</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44</a:t>
            </a:fld>
            <a:endParaRPr lang="nl-BE"/>
          </a:p>
        </p:txBody>
      </p:sp>
    </p:spTree>
    <p:extLst>
      <p:ext uri="{BB962C8B-B14F-4D97-AF65-F5344CB8AC3E}">
        <p14:creationId xmlns:p14="http://schemas.microsoft.com/office/powerpoint/2010/main" val="33151705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Lastly we would like to thank our </a:t>
            </a:r>
            <a:r>
              <a:rPr lang="nl-BE" dirty="0"/>
              <a:t>supervisors</a:t>
            </a:r>
            <a:r>
              <a:rPr lang="nl-BE"/>
              <a:t> Mr. Slaets and Mr. Vandeurzen </a:t>
            </a:r>
            <a:r>
              <a:rPr lang="nl-BE" smtClean="0"/>
              <a:t>for </a:t>
            </a:r>
            <a:r>
              <a:rPr lang="nl-BE"/>
              <a:t>their assistance which made this project </a:t>
            </a:r>
            <a:r>
              <a:rPr lang="nl-BE" smtClean="0"/>
              <a:t>succesful.</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45</a:t>
            </a:fld>
            <a:endParaRPr lang="nl-BE"/>
          </a:p>
        </p:txBody>
      </p:sp>
    </p:spTree>
    <p:extLst>
      <p:ext uri="{BB962C8B-B14F-4D97-AF65-F5344CB8AC3E}">
        <p14:creationId xmlns:p14="http://schemas.microsoft.com/office/powerpoint/2010/main" val="1662762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Now</a:t>
            </a:r>
            <a:r>
              <a:rPr lang="nl-BE" baseline="0" dirty="0" smtClean="0"/>
              <a:t> that the goals of thesis are presented, let’s start with a small introduction about autonomous robots.</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2812240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aseline="0" dirty="0" smtClean="0"/>
              <a:t>AN </a:t>
            </a:r>
            <a:r>
              <a:rPr lang="en-GB" b="1" u="sng" baseline="0" dirty="0" smtClean="0"/>
              <a:t>can be performed </a:t>
            </a:r>
            <a:r>
              <a:rPr lang="en-GB" baseline="0" dirty="0" smtClean="0"/>
              <a:t>by “see, a think and an act” cycle.</a:t>
            </a:r>
          </a:p>
          <a:p>
            <a:pPr marL="171450" indent="-171450">
              <a:buFont typeface="Arial" panose="020B0604020202020204" pitchFamily="34" charset="0"/>
              <a:buChar char="•"/>
            </a:pPr>
            <a:r>
              <a:rPr lang="en-GB" baseline="0" dirty="0" smtClean="0"/>
              <a:t>See : sensors </a:t>
            </a:r>
            <a:r>
              <a:rPr lang="en-GB" b="1" u="sng" baseline="0" dirty="0" smtClean="0"/>
              <a:t>extract</a:t>
            </a:r>
            <a:r>
              <a:rPr lang="en-GB" baseline="0" dirty="0" smtClean="0"/>
              <a:t> information </a:t>
            </a:r>
            <a:r>
              <a:rPr lang="en-GB" b="1" u="sng" baseline="0" dirty="0" smtClean="0"/>
              <a:t>environment</a:t>
            </a:r>
            <a:r>
              <a:rPr lang="en-GB" baseline="0" dirty="0" smtClean="0"/>
              <a:t>.</a:t>
            </a:r>
          </a:p>
          <a:p>
            <a:pPr marL="171450" indent="-171450">
              <a:buFont typeface="Arial" panose="020B0604020202020204" pitchFamily="34" charset="0"/>
              <a:buChar char="•"/>
            </a:pPr>
            <a:r>
              <a:rPr lang="en-GB" baseline="0" dirty="0" smtClean="0"/>
              <a:t>Think: </a:t>
            </a:r>
            <a:r>
              <a:rPr lang="en-GB" b="1" u="sng" baseline="0" dirty="0" smtClean="0"/>
              <a:t>information</a:t>
            </a:r>
            <a:r>
              <a:rPr lang="en-GB" baseline="0" dirty="0" smtClean="0"/>
              <a:t> is used to </a:t>
            </a:r>
            <a:r>
              <a:rPr lang="en-GB" b="1" u="sng" baseline="0" dirty="0" smtClean="0"/>
              <a:t>decide the motion </a:t>
            </a:r>
            <a:r>
              <a:rPr lang="en-GB" baseline="0" dirty="0" smtClean="0"/>
              <a:t>it has to make to </a:t>
            </a:r>
            <a:r>
              <a:rPr lang="en-GB" b="1" u="sng" baseline="0" dirty="0" smtClean="0"/>
              <a:t>achieve the goal</a:t>
            </a:r>
            <a:r>
              <a:rPr lang="en-GB" baseline="0" dirty="0" smtClean="0"/>
              <a:t>.</a:t>
            </a:r>
          </a:p>
          <a:p>
            <a:pPr marL="171450" indent="-171450">
              <a:buFont typeface="Arial" panose="020B0604020202020204" pitchFamily="34" charset="0"/>
              <a:buChar char="•"/>
            </a:pPr>
            <a:r>
              <a:rPr lang="en-GB" baseline="0" dirty="0" smtClean="0"/>
              <a:t>Act phase, the </a:t>
            </a:r>
            <a:r>
              <a:rPr lang="en-GB" b="1" u="sng" baseline="0" dirty="0" smtClean="0"/>
              <a:t>actuator receives the commands </a:t>
            </a:r>
            <a:r>
              <a:rPr lang="en-GB" baseline="0" dirty="0" smtClean="0"/>
              <a:t>to achieve the desired motion.</a:t>
            </a:r>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6</a:t>
            </a:fld>
            <a:endParaRPr lang="nl-BE"/>
          </a:p>
        </p:txBody>
      </p:sp>
    </p:spTree>
    <p:extLst>
      <p:ext uri="{BB962C8B-B14F-4D97-AF65-F5344CB8AC3E}">
        <p14:creationId xmlns:p14="http://schemas.microsoft.com/office/powerpoint/2010/main" val="26880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u="sng" dirty="0" smtClean="0"/>
              <a:t>Think phase</a:t>
            </a:r>
            <a:r>
              <a:rPr lang="en-GB" b="0" u="none" baseline="0" dirty="0" smtClean="0"/>
              <a:t> </a:t>
            </a:r>
            <a:r>
              <a:rPr lang="en-GB" b="0" u="none" dirty="0" smtClean="0"/>
              <a:t>divided in</a:t>
            </a:r>
            <a:r>
              <a:rPr lang="en-GB" b="0" u="none" baseline="0" dirty="0" smtClean="0"/>
              <a:t> 3 parts.</a:t>
            </a:r>
          </a:p>
          <a:p>
            <a:pPr marL="171450" indent="-171450">
              <a:buFont typeface="Arial" panose="020B0604020202020204" pitchFamily="34" charset="0"/>
              <a:buChar char="•"/>
            </a:pPr>
            <a:r>
              <a:rPr lang="en-GB" baseline="0" dirty="0" smtClean="0"/>
              <a:t>Path planning, </a:t>
            </a:r>
            <a:r>
              <a:rPr lang="en-GB" b="1" u="sng" baseline="0" dirty="0" smtClean="0"/>
              <a:t>deals</a:t>
            </a:r>
            <a:r>
              <a:rPr lang="en-GB" baseline="0" dirty="0" smtClean="0"/>
              <a:t> with the </a:t>
            </a:r>
            <a:r>
              <a:rPr lang="en-GB" b="1" u="sng" baseline="0" dirty="0" smtClean="0"/>
              <a:t>environment</a:t>
            </a:r>
            <a:r>
              <a:rPr lang="en-GB" baseline="0" dirty="0" smtClean="0"/>
              <a:t> and plans a </a:t>
            </a:r>
            <a:r>
              <a:rPr lang="en-GB" b="1" u="sng" baseline="0" dirty="0" smtClean="0"/>
              <a:t>path threw it</a:t>
            </a:r>
            <a:r>
              <a:rPr lang="en-GB" baseline="0" dirty="0" smtClean="0"/>
              <a:t>.</a:t>
            </a:r>
          </a:p>
          <a:p>
            <a:pPr marL="171450" indent="-171450">
              <a:buFont typeface="Arial" panose="020B0604020202020204" pitchFamily="34" charset="0"/>
              <a:buChar char="•"/>
            </a:pPr>
            <a:r>
              <a:rPr lang="en-GB" baseline="0" dirty="0" smtClean="0"/>
              <a:t>Localization, which uses the </a:t>
            </a:r>
            <a:r>
              <a:rPr lang="en-GB" b="1" u="sng" baseline="0" dirty="0" smtClean="0"/>
              <a:t>sensor data </a:t>
            </a:r>
            <a:r>
              <a:rPr lang="en-GB" baseline="0" dirty="0" smtClean="0"/>
              <a:t>to localize the robot, in it’s </a:t>
            </a:r>
            <a:r>
              <a:rPr lang="en-GB" b="1" u="sng" baseline="0" dirty="0" smtClean="0"/>
              <a:t>environment</a:t>
            </a:r>
            <a:r>
              <a:rPr lang="en-GB" baseline="0" dirty="0" smtClean="0"/>
              <a:t>,</a:t>
            </a:r>
          </a:p>
          <a:p>
            <a:pPr marL="171450" indent="-171450">
              <a:buFont typeface="Arial" panose="020B0604020202020204" pitchFamily="34" charset="0"/>
              <a:buChar char="•"/>
            </a:pPr>
            <a:r>
              <a:rPr lang="en-GB" baseline="0" dirty="0" smtClean="0"/>
              <a:t>Obstacle Avoidance, which deals with </a:t>
            </a:r>
            <a:r>
              <a:rPr lang="en-GB" b="1" u="sng" baseline="0" dirty="0" smtClean="0"/>
              <a:t>unknown static and dynamic objects</a:t>
            </a:r>
            <a:r>
              <a:rPr lang="en-GB" baseline="0" dirty="0" smtClean="0"/>
              <a:t>, that </a:t>
            </a:r>
            <a:r>
              <a:rPr lang="en-GB" b="1" u="sng" baseline="0" dirty="0" smtClean="0"/>
              <a:t>could be on the planned path</a:t>
            </a:r>
            <a:r>
              <a:rPr lang="en-GB" baseline="0" dirty="0" smtClean="0"/>
              <a:t>.</a:t>
            </a:r>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395698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Now</a:t>
            </a:r>
            <a:r>
              <a:rPr lang="nl-BE" baseline="0" dirty="0" smtClean="0"/>
              <a:t> that we have a basic idea about autonomous navigation, let’s discus our current robotic platform.</a:t>
            </a:r>
            <a:endParaRPr lang="nl-BE"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8</a:t>
            </a:fld>
            <a:endParaRPr lang="nl-BE"/>
          </a:p>
        </p:txBody>
      </p:sp>
    </p:spTree>
    <p:extLst>
      <p:ext uri="{BB962C8B-B14F-4D97-AF65-F5344CB8AC3E}">
        <p14:creationId xmlns:p14="http://schemas.microsoft.com/office/powerpoint/2010/main" val="237243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noProof="0" dirty="0" smtClean="0"/>
              <a:t>Mounted</a:t>
            </a:r>
            <a:r>
              <a:rPr lang="en-US" noProof="0" dirty="0" smtClean="0"/>
              <a:t> range sensor</a:t>
            </a:r>
            <a:r>
              <a:rPr lang="en-US" baseline="0" noProof="0" dirty="0" smtClean="0"/>
              <a:t>, </a:t>
            </a:r>
            <a:r>
              <a:rPr lang="en-US" b="1" u="sng" baseline="0" noProof="0" dirty="0" smtClean="0"/>
              <a:t>provide</a:t>
            </a:r>
            <a:r>
              <a:rPr lang="en-US" baseline="0" noProof="0" dirty="0" smtClean="0"/>
              <a:t> information needed during the See phase.</a:t>
            </a:r>
          </a:p>
          <a:p>
            <a:pPr marL="171450" indent="-171450">
              <a:buFont typeface="Arial" panose="020B0604020202020204" pitchFamily="34" charset="0"/>
              <a:buChar char="•"/>
            </a:pPr>
            <a:r>
              <a:rPr lang="en-US" b="1" u="sng" baseline="0" noProof="0" dirty="0" smtClean="0"/>
              <a:t>Space</a:t>
            </a:r>
            <a:r>
              <a:rPr lang="en-US" baseline="0" noProof="0" dirty="0" smtClean="0"/>
              <a:t> for our laptop, where the </a:t>
            </a:r>
            <a:r>
              <a:rPr lang="en-US" b="1" u="sng" baseline="0" noProof="0" dirty="0" smtClean="0"/>
              <a:t>highly computational thinking phase </a:t>
            </a:r>
            <a:r>
              <a:rPr lang="en-US" baseline="0" noProof="0" dirty="0" smtClean="0"/>
              <a:t>takes place.</a:t>
            </a:r>
          </a:p>
          <a:p>
            <a:pPr marL="171450" indent="-171450">
              <a:buFont typeface="Arial" panose="020B0604020202020204" pitchFamily="34" charset="0"/>
              <a:buChar char="•"/>
            </a:pPr>
            <a:r>
              <a:rPr lang="en-US" baseline="0" noProof="0" dirty="0" smtClean="0"/>
              <a:t>iRobot Roomba, used for its </a:t>
            </a:r>
            <a:r>
              <a:rPr lang="en-US" b="1" u="sng" baseline="0" noProof="0" dirty="0" smtClean="0"/>
              <a:t>actuators</a:t>
            </a:r>
            <a:r>
              <a:rPr lang="en-US" baseline="0" noProof="0" dirty="0" smtClean="0"/>
              <a:t> and </a:t>
            </a:r>
            <a:r>
              <a:rPr lang="en-US" b="1" u="sng" baseline="0" noProof="0" dirty="0" smtClean="0"/>
              <a:t>onboard sensors</a:t>
            </a:r>
            <a:r>
              <a:rPr lang="en-US" baseline="0" noProof="0" dirty="0" smtClean="0"/>
              <a:t>, during the Act phase.</a:t>
            </a:r>
            <a:endParaRPr lang="en-US" baseline="0" noProof="0"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9</a:t>
            </a:fld>
            <a:endParaRPr lang="nl-BE"/>
          </a:p>
        </p:txBody>
      </p:sp>
    </p:spTree>
    <p:extLst>
      <p:ext uri="{BB962C8B-B14F-4D97-AF65-F5344CB8AC3E}">
        <p14:creationId xmlns:p14="http://schemas.microsoft.com/office/powerpoint/2010/main" val="3249750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5" name="Rechthoek 14"/>
          <p:cNvSpPr/>
          <p:nvPr userDrawn="1"/>
        </p:nvSpPr>
        <p:spPr bwMode="auto">
          <a:xfrm>
            <a:off x="0" y="648000"/>
            <a:ext cx="9144000" cy="6228000"/>
          </a:xfrm>
          <a:prstGeom prst="rect">
            <a:avLst/>
          </a:prstGeom>
          <a:gradFill flip="none" rotWithShape="1">
            <a:gsLst>
              <a:gs pos="0">
                <a:srgbClr val="3BBB99"/>
              </a:gs>
              <a:gs pos="100000">
                <a:srgbClr val="278E74"/>
              </a:gs>
            </a:gsLst>
            <a:lin ang="0" scaled="1"/>
            <a:tileRect/>
          </a:gradFill>
          <a:ln w="9525" cap="flat" cmpd="sng" algn="ctr">
            <a:noFill/>
            <a:prstDash val="solid"/>
            <a:round/>
            <a:headEnd type="none" w="med" len="med"/>
            <a:tailEnd type="none" w="med" len="med"/>
          </a:ln>
          <a:effectLst/>
        </p:spPr>
        <p:txBody>
          <a:bodyPr lIns="0" tIns="0" rIns="0" bIns="0"/>
          <a:lstStyle/>
          <a:p>
            <a:pPr>
              <a:spcBef>
                <a:spcPct val="20000"/>
              </a:spcBef>
              <a:defRPr/>
            </a:pPr>
            <a:endParaRPr lang="nl-NL">
              <a:ea typeface="Arial" pitchFamily="-109" charset="0"/>
              <a:cs typeface="Arial" pitchFamily="-109" charset="0"/>
            </a:endParaRPr>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smtClean="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presentatie</a:t>
            </a:r>
            <a:endParaRPr lang="nl-BE" dirty="0"/>
          </a:p>
        </p:txBody>
      </p:sp>
      <p:pic>
        <p:nvPicPr>
          <p:cNvPr id="11" name="Afbeelding 10"/>
          <p:cNvPicPr>
            <a:picLocks noChangeAspect="1"/>
          </p:cNvPicPr>
          <p:nvPr userDrawn="1"/>
        </p:nvPicPr>
        <p:blipFill>
          <a:blip r:embed="rId2" cstate="print"/>
          <a:stretch>
            <a:fillRect/>
          </a:stretch>
        </p:blipFill>
        <p:spPr>
          <a:xfrm>
            <a:off x="8283600" y="5706000"/>
            <a:ext cx="428400" cy="720000"/>
          </a:xfrm>
          <a:prstGeom prst="rect">
            <a:avLst/>
          </a:prstGeom>
        </p:spPr>
      </p:pic>
      <p:pic>
        <p:nvPicPr>
          <p:cNvPr id="2" name="Afbeelding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472" y="3018534"/>
            <a:ext cx="1871476" cy="1252731"/>
          </a:xfrm>
          <a:prstGeom prst="rect">
            <a:avLst/>
          </a:prstGeom>
        </p:spPr>
      </p:pic>
      <p:pic>
        <p:nvPicPr>
          <p:cNvPr id="4" name="Afbeelding 3" descr="KULEUVEN_GROUPT-RECHTS_LOGO_-.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4621777" cy="720000"/>
          </a:xfrm>
          <a:prstGeom prst="rect">
            <a:avLst/>
          </a:prstGeom>
        </p:spPr>
      </p:pic>
    </p:spTree>
    <p:extLst>
      <p:ext uri="{BB962C8B-B14F-4D97-AF65-F5344CB8AC3E}">
        <p14:creationId xmlns:p14="http://schemas.microsoft.com/office/powerpoint/2010/main" val="34139249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FFFF"/>
              </a:solidFill>
            </a:endParaRPr>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smtClean="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429423493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Tree>
    <p:extLst>
      <p:ext uri="{BB962C8B-B14F-4D97-AF65-F5344CB8AC3E}">
        <p14:creationId xmlns:p14="http://schemas.microsoft.com/office/powerpoint/2010/main" val="11159174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FFFF"/>
              </a:solidFill>
            </a:endParaRPr>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smtClean="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24450631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atum 4"/>
          <p:cNvSpPr>
            <a:spLocks noGrp="1"/>
          </p:cNvSpPr>
          <p:nvPr>
            <p:ph type="dt" sz="half" idx="10"/>
          </p:nvPr>
        </p:nvSpPr>
        <p:spPr/>
        <p:txBody>
          <a:bodyPr/>
          <a:lstStyle/>
          <a:p>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0492037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7" name="Tijdelijke aanduiding voor datum 6"/>
          <p:cNvSpPr>
            <a:spLocks noGrp="1"/>
          </p:cNvSpPr>
          <p:nvPr>
            <p:ph type="dt" sz="half" idx="10"/>
          </p:nvPr>
        </p:nvSpPr>
        <p:spPr/>
        <p:txBody>
          <a:bodyPr/>
          <a:lstStyle/>
          <a:p>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74868180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370021053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2745859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smtClean="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p:txBody>
          <a:bodyPr/>
          <a:lstStyle/>
          <a:p>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09093813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smtClean="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248775587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FFFF"/>
              </a:solidFill>
            </a:endParaRPr>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smtClean="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18741440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Tree>
    <p:extLst>
      <p:ext uri="{BB962C8B-B14F-4D97-AF65-F5344CB8AC3E}">
        <p14:creationId xmlns:p14="http://schemas.microsoft.com/office/powerpoint/2010/main" val="241690034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Tree>
    <p:extLst>
      <p:ext uri="{BB962C8B-B14F-4D97-AF65-F5344CB8AC3E}">
        <p14:creationId xmlns:p14="http://schemas.microsoft.com/office/powerpoint/2010/main" val="60576236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FFFF"/>
              </a:solidFill>
            </a:endParaRPr>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smtClean="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244506311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atum 4"/>
          <p:cNvSpPr>
            <a:spLocks noGrp="1"/>
          </p:cNvSpPr>
          <p:nvPr>
            <p:ph type="dt" sz="half" idx="10"/>
          </p:nvPr>
        </p:nvSpPr>
        <p:spPr/>
        <p:txBody>
          <a:bodyPr/>
          <a:lstStyle/>
          <a:p>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86871019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7" name="Tijdelijke aanduiding voor datum 6"/>
          <p:cNvSpPr>
            <a:spLocks noGrp="1"/>
          </p:cNvSpPr>
          <p:nvPr>
            <p:ph type="dt" sz="half" idx="10"/>
          </p:nvPr>
        </p:nvSpPr>
        <p:spPr/>
        <p:txBody>
          <a:bodyPr/>
          <a:lstStyle/>
          <a:p>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171668132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091372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01907669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smtClean="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p:txBody>
          <a:bodyPr/>
          <a:lstStyle/>
          <a:p>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93142891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smtClean="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
        <p:nvSpPr>
          <p:cNvPr id="9" name="Tijdelijke aanduiding voor datum 4"/>
          <p:cNvSpPr>
            <a:spLocks noGrp="1"/>
          </p:cNvSpPr>
          <p:nvPr>
            <p:ph type="dt" sz="half" idx="10"/>
          </p:nvPr>
        </p:nvSpPr>
        <p:spPr>
          <a:xfrm>
            <a:off x="540000" y="6048000"/>
            <a:ext cx="936000" cy="288000"/>
          </a:xfrm>
        </p:spPr>
        <p:txBody>
          <a:bodyPr/>
          <a:lstStyle/>
          <a:p>
            <a:endParaRPr lang="nl-BE" dirty="0"/>
          </a:p>
        </p:txBody>
      </p:sp>
    </p:spTree>
    <p:extLst>
      <p:ext uri="{BB962C8B-B14F-4D97-AF65-F5344CB8AC3E}">
        <p14:creationId xmlns:p14="http://schemas.microsoft.com/office/powerpoint/2010/main" val="3754286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8" name="Rechthoek 7"/>
          <p:cNvSpPr/>
          <p:nvPr userDrawn="1"/>
        </p:nvSpPr>
        <p:spPr bwMode="auto">
          <a:xfrm>
            <a:off x="-16088" y="-21560"/>
            <a:ext cx="9144000" cy="6372000"/>
          </a:xfrm>
          <a:prstGeom prst="rect">
            <a:avLst/>
          </a:prstGeom>
          <a:gradFill flip="none" rotWithShape="1">
            <a:gsLst>
              <a:gs pos="0">
                <a:srgbClr val="3BBB99"/>
              </a:gs>
              <a:gs pos="100000">
                <a:srgbClr val="278E74"/>
              </a:gs>
            </a:gsLst>
            <a:lin ang="0" scaled="1"/>
            <a:tileRect/>
          </a:gradFill>
          <a:ln w="9525" cap="flat" cmpd="sng" algn="ctr">
            <a:noFill/>
            <a:prstDash val="solid"/>
            <a:round/>
            <a:headEnd type="none" w="med" len="med"/>
            <a:tailEnd type="none" w="med" len="med"/>
          </a:ln>
          <a:effectLst/>
        </p:spPr>
        <p:txBody>
          <a:bodyPr lIns="0" tIns="0" rIns="0" bIns="0"/>
          <a:lstStyle/>
          <a:p>
            <a:pPr>
              <a:spcBef>
                <a:spcPct val="20000"/>
              </a:spcBef>
              <a:defRPr/>
            </a:pPr>
            <a:endParaRPr lang="nl-NL">
              <a:ea typeface="Arial" pitchFamily="-109" charset="0"/>
              <a:cs typeface="Arial" pitchFamily="-109" charset="0"/>
            </a:endParaRPr>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smtClean="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39651961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atum 4"/>
          <p:cNvSpPr>
            <a:spLocks noGrp="1"/>
          </p:cNvSpPr>
          <p:nvPr>
            <p:ph type="dt" sz="half" idx="10"/>
          </p:nvPr>
        </p:nvSpPr>
        <p:spPr/>
        <p:txBody>
          <a:bodyPr/>
          <a:lstStyle/>
          <a:p>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7" name="Tijdelijke aanduiding voor datum 6"/>
          <p:cNvSpPr>
            <a:spLocks noGrp="1"/>
          </p:cNvSpPr>
          <p:nvPr>
            <p:ph type="dt" sz="half" idx="10"/>
          </p:nvPr>
        </p:nvSpPr>
        <p:spPr/>
        <p:txBody>
          <a:bodyPr/>
          <a:lstStyle/>
          <a:p>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smtClean="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p:txBody>
          <a:bodyPr/>
          <a:lstStyle/>
          <a:p>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smtClean="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8.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hthoek 10"/>
          <p:cNvSpPr/>
          <p:nvPr userDrawn="1"/>
        </p:nvSpPr>
        <p:spPr bwMode="auto">
          <a:xfrm>
            <a:off x="0" y="6372000"/>
            <a:ext cx="9144000" cy="550800"/>
          </a:xfrm>
          <a:prstGeom prst="rect">
            <a:avLst/>
          </a:prstGeom>
          <a:gradFill flip="none" rotWithShape="1">
            <a:gsLst>
              <a:gs pos="0">
                <a:srgbClr val="3BBB99"/>
              </a:gs>
              <a:gs pos="100000">
                <a:srgbClr val="278E74"/>
              </a:gs>
            </a:gsLst>
            <a:lin ang="0" scaled="1"/>
            <a:tileRect/>
          </a:gradFill>
          <a:ln w="9525" cap="flat" cmpd="sng" algn="ctr">
            <a:noFill/>
            <a:prstDash val="solid"/>
            <a:round/>
            <a:headEnd type="none" w="med" len="med"/>
            <a:tailEnd type="none" w="med" len="med"/>
          </a:ln>
          <a:effectLst/>
        </p:spPr>
        <p:txBody>
          <a:bodyPr lIns="0" tIns="0" rIns="0" bIns="0"/>
          <a:lstStyle/>
          <a:p>
            <a:pPr>
              <a:spcBef>
                <a:spcPct val="20000"/>
              </a:spcBef>
              <a:defRPr/>
            </a:pPr>
            <a:endParaRPr lang="nl-NL">
              <a:ea typeface="Arial" pitchFamily="-109" charset="0"/>
              <a:cs typeface="Arial" pitchFamily="-109" charset="0"/>
            </a:endParaRPr>
          </a:p>
        </p:txBody>
      </p:sp>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smtClean="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4229988" y="6503400"/>
            <a:ext cx="684024" cy="288000"/>
          </a:xfrm>
          <a:prstGeom prst="rect">
            <a:avLst/>
          </a:prstGeom>
        </p:spPr>
        <p:txBody>
          <a:bodyPr vert="horz" lIns="0" tIns="0" rIns="0" bIns="0" rtlCol="0" anchor="t" anchorCtr="0"/>
          <a:lstStyle>
            <a:lvl1pPr algn="r">
              <a:defRPr sz="2000">
                <a:solidFill>
                  <a:schemeClr val="bg1"/>
                </a:solidFill>
                <a:latin typeface="Arial" pitchFamily="34" charset="0"/>
                <a:cs typeface="Arial" pitchFamily="34" charset="0"/>
              </a:defRPr>
            </a:lvl1pPr>
          </a:lstStyle>
          <a:p>
            <a:fld id="{F35D8031-C8E5-48F8-A3B6-81643B27A3AF}" type="slidenum">
              <a:rPr lang="nl-BE" smtClean="0"/>
              <a:pPr/>
              <a:t>‹#›</a:t>
            </a:fld>
            <a:endParaRPr lang="nl-BE" dirty="0"/>
          </a:p>
        </p:txBody>
      </p:sp>
      <p:pic>
        <p:nvPicPr>
          <p:cNvPr id="9" name="Afbeelding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Lst>
  <p:timing>
    <p:tnLst>
      <p:par>
        <p:cTn id="1" dur="indefinite" restart="never" nodeType="tmRoot"/>
      </p:par>
    </p:tnLst>
  </p:timing>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smtClean="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3636000" y="6048000"/>
            <a:ext cx="936000" cy="288000"/>
          </a:xfrm>
          <a:prstGeom prst="rect">
            <a:avLst/>
          </a:prstGeom>
        </p:spPr>
        <p:txBody>
          <a:bodyPr vert="horz" lIns="0" tIns="0" rIns="0" bIns="0" rtlCol="0" anchor="t" anchorCtr="0"/>
          <a:lstStyle>
            <a:lvl1pPr algn="r">
              <a:defRPr sz="10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FFFF"/>
              </a:solidFill>
            </a:endParaRPr>
          </a:p>
        </p:txBody>
      </p:sp>
      <p:pic>
        <p:nvPicPr>
          <p:cNvPr id="9" name="Afbeelding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303178767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30" r:id="rId3"/>
    <p:sldLayoutId id="2147483714" r:id="rId4"/>
    <p:sldLayoutId id="2147483715" r:id="rId5"/>
    <p:sldLayoutId id="2147483716" r:id="rId6"/>
    <p:sldLayoutId id="2147483717" r:id="rId7"/>
    <p:sldLayoutId id="2147483718" r:id="rId8"/>
    <p:sldLayoutId id="2147483719" r:id="rId9"/>
  </p:sldLayoutIdLst>
  <p:timing>
    <p:tnLst>
      <p:par>
        <p:cTn id="1" dur="indefinite" restart="never" nodeType="tmRoot"/>
      </p:par>
    </p:tnLst>
  </p:timing>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Afbeelding 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3744000"/>
            <a:ext cx="3240000" cy="2668236"/>
          </a:xfrm>
          <a:prstGeom prst="rect">
            <a:avLst/>
          </a:prstGeom>
        </p:spPr>
      </p:pic>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smtClean="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3636000" y="6048000"/>
            <a:ext cx="936000" cy="288000"/>
          </a:xfrm>
          <a:prstGeom prst="rect">
            <a:avLst/>
          </a:prstGeom>
        </p:spPr>
        <p:txBody>
          <a:bodyPr vert="horz" lIns="0" tIns="0" rIns="0" bIns="0" rtlCol="0" anchor="t" anchorCtr="0"/>
          <a:lstStyle>
            <a:lvl1pPr algn="r">
              <a:defRPr sz="10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
        <p:nvSpPr>
          <p:cNvPr id="7" name="Rechthoek 6"/>
          <p:cNvSpPr/>
          <p:nvPr/>
        </p:nvSpPr>
        <p:spPr>
          <a:xfrm>
            <a:off x="0" y="6372000"/>
            <a:ext cx="9144000" cy="486000"/>
          </a:xfrm>
          <a:prstGeom prst="rect">
            <a:avLst/>
          </a:prstGeom>
          <a:gradFill flip="none" rotWithShape="1">
            <a:gsLst>
              <a:gs pos="100000">
                <a:srgbClr val="116E8A"/>
              </a:gs>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FFFF"/>
              </a:solidFill>
            </a:endParaRPr>
          </a:p>
        </p:txBody>
      </p:sp>
      <p:pic>
        <p:nvPicPr>
          <p:cNvPr id="9" name="Afbeelding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spTree>
    <p:extLst>
      <p:ext uri="{BB962C8B-B14F-4D97-AF65-F5344CB8AC3E}">
        <p14:creationId xmlns:p14="http://schemas.microsoft.com/office/powerpoint/2010/main" val="398114985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31" r:id="rId3"/>
    <p:sldLayoutId id="2147483724" r:id="rId4"/>
    <p:sldLayoutId id="2147483725" r:id="rId5"/>
    <p:sldLayoutId id="2147483726" r:id="rId6"/>
    <p:sldLayoutId id="2147483727" r:id="rId7"/>
    <p:sldLayoutId id="2147483728" r:id="rId8"/>
    <p:sldLayoutId id="2147483729" r:id="rId9"/>
  </p:sldLayoutIdLst>
  <p:timing>
    <p:tnLst>
      <p:par>
        <p:cTn id="1" dur="indefinite" restart="never" nodeType="tmRoot"/>
      </p:par>
    </p:tnLst>
  </p:timing>
  <p:hf hdr="0" ftr="0" dt="0"/>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notesSlide" Target="../notesSlides/notesSlide12.xml"/><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Alex\Videos\School\First%20steps.wmv" TargetMode="External"/><Relationship Id="rId1" Type="http://schemas.microsoft.com/office/2007/relationships/media" Target="file:///C:\Users\Alex\Videos\School\First%20steps.wmv" TargetMode="External"/><Relationship Id="rId5" Type="http://schemas.openxmlformats.org/officeDocument/2006/relationships/image" Target="../media/image3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Alex\Videos\School\MotionModel.wmv" TargetMode="External"/><Relationship Id="rId1" Type="http://schemas.microsoft.com/office/2007/relationships/media" Target="file:///C:\Users\Alex\Videos\School\MotionModel.wmv" TargetMode="External"/><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mv"/><Relationship Id="rId1" Type="http://schemas.openxmlformats.org/officeDocument/2006/relationships/video" Target="NULL" TargetMode="External"/><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Alex\Videos\School\ALEX-LAPTOP%2031-05-2015%2016.45.33\CleanRun.wmv" TargetMode="External"/><Relationship Id="rId1" Type="http://schemas.microsoft.com/office/2007/relationships/media" Target="file:///C:\Users\Alex\Videos\School\ALEX-LAPTOP%2031-05-2015%2016.45.33\CleanRun.wmv" TargetMode="External"/><Relationship Id="rId5" Type="http://schemas.openxmlformats.org/officeDocument/2006/relationships/image" Target="../media/image47.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Alex\Videos\School\ALEX-LAPTOP%2031-05-2015%2020.26.10\SpiralWithAngleRotations.wmv" TargetMode="External"/><Relationship Id="rId1" Type="http://schemas.microsoft.com/office/2007/relationships/media" Target="file:///C:\Users\Alex\Videos\School\ALEX-LAPTOP%2031-05-2015%2020.26.10\SpiralWithAngleRotations.wmv" TargetMode="External"/><Relationship Id="rId5" Type="http://schemas.openxmlformats.org/officeDocument/2006/relationships/image" Target="../media/image4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49.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Alex\Videos\School\ALEX-LAPTOP%2026-05-2015%2020.45.50\ObstaclesDeurDynamic.wmv" TargetMode="External"/><Relationship Id="rId1" Type="http://schemas.microsoft.com/office/2007/relationships/media" Target="file:///C:\Users\Alex\Videos\School\ALEX-LAPTOP%2026-05-2015%2020.45.50\ObstaclesDeurDynamic.wmv" TargetMode="External"/><Relationship Id="rId5" Type="http://schemas.openxmlformats.org/officeDocument/2006/relationships/image" Target="../media/image50.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noProof="0" dirty="0" smtClean="0"/>
              <a:t>Autonomous Mobile Robot Navigation using the iRobot Roomba</a:t>
            </a:r>
            <a:endParaRPr lang="en-US" noProof="0" dirty="0"/>
          </a:p>
        </p:txBody>
      </p:sp>
      <p:sp>
        <p:nvSpPr>
          <p:cNvPr id="4" name="Ondertitel 2"/>
          <p:cNvSpPr txBox="1">
            <a:spLocks/>
          </p:cNvSpPr>
          <p:nvPr/>
        </p:nvSpPr>
        <p:spPr>
          <a:xfrm>
            <a:off x="5436096" y="5754198"/>
            <a:ext cx="2555664" cy="1080000"/>
          </a:xfrm>
          <a:prstGeom prst="rect">
            <a:avLst/>
          </a:prstGeom>
        </p:spPr>
        <p:txBody>
          <a:bodyPr vert="horz" lIns="0" tIns="0" rIns="0" bIns="0" rtlCol="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000" dirty="0" smtClean="0"/>
              <a:t>Kevin DENIS</a:t>
            </a:r>
          </a:p>
          <a:p>
            <a:pPr algn="r"/>
            <a:r>
              <a:rPr lang="nl-BE" sz="2000" dirty="0" smtClean="0"/>
              <a:t>Alexander MEYNEN</a:t>
            </a:r>
          </a:p>
        </p:txBody>
      </p:sp>
      <p:sp>
        <p:nvSpPr>
          <p:cNvPr id="5" name="Ondertitel 2"/>
          <p:cNvSpPr txBox="1">
            <a:spLocks/>
          </p:cNvSpPr>
          <p:nvPr/>
        </p:nvSpPr>
        <p:spPr>
          <a:xfrm>
            <a:off x="144016" y="5754198"/>
            <a:ext cx="4572000" cy="1080000"/>
          </a:xfrm>
          <a:prstGeom prst="rect">
            <a:avLst/>
          </a:prstGeom>
        </p:spPr>
        <p:txBody>
          <a:bodyPr vert="horz" lIns="0" tIns="0" rIns="0" bIns="0" rtlCol="0">
            <a:noAutofit/>
          </a:bodyPr>
          <a:lstStyle>
            <a:lvl1pPr marL="0" indent="0" algn="l" defTabSz="914400" rtl="0" eaLnBrk="1" latinLnBrk="0" hangingPunct="1">
              <a:spcBef>
                <a:spcPts val="0"/>
              </a:spcBef>
              <a:buSzPct val="110000"/>
              <a:buFont typeface="Arial" pitchFamily="34" charset="0"/>
              <a:buNone/>
              <a:defRPr sz="2400" kern="1200" baseline="0">
                <a:solidFill>
                  <a:schemeClr val="bg1"/>
                </a:solidFill>
                <a:latin typeface="Arial" pitchFamily="34" charset="0"/>
                <a:ea typeface="+mn-ea"/>
                <a:cs typeface="Arial" pitchFamily="34" charset="0"/>
              </a:defRPr>
            </a:lvl1pPr>
            <a:lvl2pPr marL="457200" indent="0" algn="ctr" defTabSz="914400" rtl="0" eaLnBrk="1" latinLnBrk="0" hangingPunct="1">
              <a:spcBef>
                <a:spcPts val="580"/>
              </a:spcBef>
              <a:buSzPct val="75000"/>
              <a:buFont typeface="Courier New" pitchFamily="49"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ts val="380"/>
              </a:spcBef>
              <a:buSzPct val="80000"/>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ts val="380"/>
              </a:spcBef>
              <a:buFont typeface="Arial" pitchFamily="34" charset="0"/>
              <a:buNone/>
              <a:defRPr lang="nl-BE"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nl-BE" sz="1800" dirty="0" smtClean="0"/>
              <a:t>Supervisor: Prof. dr. </a:t>
            </a:r>
            <a:r>
              <a:rPr lang="nl-BE" sz="1800" dirty="0"/>
              <a:t>i</a:t>
            </a:r>
            <a:r>
              <a:rPr lang="nl-BE" sz="1800" dirty="0" smtClean="0"/>
              <a:t>r. P. Slaets</a:t>
            </a:r>
          </a:p>
          <a:p>
            <a:r>
              <a:rPr lang="nl-BE" sz="1800" dirty="0" smtClean="0"/>
              <a:t>Co-Supervisor: Prof. dr. L. Vandeurzen</a:t>
            </a:r>
          </a:p>
        </p:txBody>
      </p:sp>
    </p:spTree>
    <p:extLst>
      <p:ext uri="{BB962C8B-B14F-4D97-AF65-F5344CB8AC3E}">
        <p14:creationId xmlns:p14="http://schemas.microsoft.com/office/powerpoint/2010/main" val="4207188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Low cost</a:t>
            </a:r>
          </a:p>
          <a:p>
            <a:r>
              <a:rPr lang="en-US" dirty="0"/>
              <a:t>A few onboard sensors :</a:t>
            </a:r>
          </a:p>
          <a:p>
            <a:pPr lvl="1"/>
            <a:r>
              <a:rPr lang="en-US" dirty="0"/>
              <a:t>Encoders (distance &amp; angle)</a:t>
            </a:r>
          </a:p>
          <a:p>
            <a:pPr lvl="1"/>
            <a:r>
              <a:rPr lang="en-US" dirty="0"/>
              <a:t>Tactile sensors and “safety sensors</a:t>
            </a:r>
            <a:r>
              <a:rPr lang="en-US" dirty="0" smtClean="0"/>
              <a:t>”</a:t>
            </a:r>
            <a:endParaRPr lang="nl-BE" dirty="0" smtClean="0"/>
          </a:p>
          <a:p>
            <a:endParaRPr lang="nl-BE" dirty="0"/>
          </a:p>
        </p:txBody>
      </p:sp>
      <p:sp>
        <p:nvSpPr>
          <p:cNvPr id="2" name="Titel 1"/>
          <p:cNvSpPr>
            <a:spLocks noGrp="1"/>
          </p:cNvSpPr>
          <p:nvPr>
            <p:ph type="title"/>
          </p:nvPr>
        </p:nvSpPr>
        <p:spPr/>
        <p:txBody>
          <a:bodyPr/>
          <a:lstStyle/>
          <a:p>
            <a:r>
              <a:rPr lang="en-US" dirty="0"/>
              <a:t>Roomba Platform</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10</a:t>
            </a:fld>
            <a:endParaRPr lang="nl-BE" dirty="0"/>
          </a:p>
        </p:txBody>
      </p:sp>
      <p:pic>
        <p:nvPicPr>
          <p:cNvPr id="17" name="Picture 2" descr="http://upload.wikimedia.org/wikipedia/commons/7/77/Roomba_time-lapse.jpg"/>
          <p:cNvPicPr>
            <a:picLocks noChangeAspect="1" noChangeArrowheads="1"/>
          </p:cNvPicPr>
          <p:nvPr/>
        </p:nvPicPr>
        <p:blipFill rotWithShape="1">
          <a:blip r:embed="rId3">
            <a:extLst>
              <a:ext uri="{28A0092B-C50C-407E-A947-70E740481C1C}">
                <a14:useLocalDpi xmlns:a14="http://schemas.microsoft.com/office/drawing/2010/main" val="0"/>
              </a:ext>
            </a:extLst>
          </a:blip>
          <a:srcRect t="15517"/>
          <a:stretch/>
        </p:blipFill>
        <p:spPr bwMode="auto">
          <a:xfrm>
            <a:off x="1673805" y="3167680"/>
            <a:ext cx="5119027"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778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iRobot released Serial Communication Interface</a:t>
            </a:r>
          </a:p>
          <a:p>
            <a:r>
              <a:rPr lang="en-US" dirty="0"/>
              <a:t>A communication cable had to be made</a:t>
            </a:r>
          </a:p>
          <a:p>
            <a:r>
              <a:rPr lang="en-US" dirty="0"/>
              <a:t>MATLAB as main programming language</a:t>
            </a:r>
          </a:p>
          <a:p>
            <a:pPr lvl="1"/>
            <a:r>
              <a:rPr lang="en-US" dirty="0"/>
              <a:t>Communication toolbox</a:t>
            </a:r>
          </a:p>
          <a:p>
            <a:pPr lvl="1"/>
            <a:r>
              <a:rPr lang="en-US" dirty="0"/>
              <a:t>Simulation toolbox</a:t>
            </a:r>
          </a:p>
          <a:p>
            <a:endParaRPr lang="nl-BE" dirty="0"/>
          </a:p>
        </p:txBody>
      </p:sp>
      <p:sp>
        <p:nvSpPr>
          <p:cNvPr id="2" name="Titel 1"/>
          <p:cNvSpPr>
            <a:spLocks noGrp="1"/>
          </p:cNvSpPr>
          <p:nvPr>
            <p:ph type="title"/>
          </p:nvPr>
        </p:nvSpPr>
        <p:spPr/>
        <p:txBody>
          <a:bodyPr/>
          <a:lstStyle/>
          <a:p>
            <a:r>
              <a:rPr lang="en-US" dirty="0"/>
              <a:t>Roomba Communication</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11</a:t>
            </a:fld>
            <a:endParaRPr lang="nl-BE" dirty="0"/>
          </a:p>
        </p:txBody>
      </p:sp>
      <p:pic>
        <p:nvPicPr>
          <p:cNvPr id="6" name="Picture 2" descr="http://irbt.imageg.net/graphics/product_images/pIRBT1-20199370v3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232351"/>
            <a:ext cx="2458719" cy="2458719"/>
          </a:xfrm>
          <a:prstGeom prst="rect">
            <a:avLst/>
          </a:prstGeom>
          <a:noFill/>
          <a:extLst>
            <a:ext uri="{909E8E84-426E-40DD-AFC4-6F175D3DCCD1}">
              <a14:hiddenFill xmlns:a14="http://schemas.microsoft.com/office/drawing/2010/main">
                <a:solidFill>
                  <a:srgbClr val="FFFFFF"/>
                </a:solidFill>
              </a14:hiddenFill>
            </a:ext>
          </a:extLst>
        </p:spPr>
      </p:pic>
      <p:pic>
        <p:nvPicPr>
          <p:cNvPr id="7" name="Tijdelijke aanduiding voor inhoud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255" y="2856062"/>
            <a:ext cx="3814374" cy="2835008"/>
          </a:xfrm>
          <a:prstGeom prst="rect">
            <a:avLst/>
          </a:prstGeom>
        </p:spPr>
      </p:pic>
    </p:spTree>
    <p:extLst>
      <p:ext uri="{BB962C8B-B14F-4D97-AF65-F5344CB8AC3E}">
        <p14:creationId xmlns:p14="http://schemas.microsoft.com/office/powerpoint/2010/main" val="2358426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s://encrypted-tbn3.gstatic.com/images?q=tbn:ANd9GcRw9pVVAHsJStXJy0Qbd3IhroqkdQREpjOO38yGQfVNy-e-DVQ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5366" y="2423068"/>
            <a:ext cx="2503165" cy="250316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p:cNvPicPr>
            <a:picLocks noChangeAspect="1"/>
          </p:cNvPicPr>
          <p:nvPr/>
        </p:nvPicPr>
        <p:blipFill>
          <a:blip r:embed="rId6"/>
          <a:stretch>
            <a:fillRect/>
          </a:stretch>
        </p:blipFill>
        <p:spPr>
          <a:xfrm>
            <a:off x="2267744" y="3935765"/>
            <a:ext cx="3168352" cy="2112235"/>
          </a:xfrm>
          <a:prstGeom prst="rect">
            <a:avLst/>
          </a:prstGeom>
        </p:spPr>
      </p:pic>
      <p:sp>
        <p:nvSpPr>
          <p:cNvPr id="2" name="Titel 1"/>
          <p:cNvSpPr>
            <a:spLocks noGrp="1"/>
          </p:cNvSpPr>
          <p:nvPr>
            <p:ph type="title"/>
          </p:nvPr>
        </p:nvSpPr>
        <p:spPr/>
        <p:txBody>
          <a:bodyPr/>
          <a:lstStyle/>
          <a:p>
            <a:r>
              <a:rPr lang="en-US" noProof="0" dirty="0" smtClean="0"/>
              <a:t>Sensor: Two Types</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12</a:t>
            </a:fld>
            <a:endParaRPr lang="nl-BE" dirty="0"/>
          </a:p>
        </p:txBody>
      </p:sp>
      <p:pic>
        <p:nvPicPr>
          <p:cNvPr id="1028" name="Picture 4" descr="http://www.extremetech.com/wp-content/uploads/2013/09/Kinect-640x35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028" y="1467238"/>
            <a:ext cx="3801492" cy="20967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dronyx.com/minix/wp-content/uploads/2015/01/minix-small-webcam-900.gi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3117" r="-95" b="-1"/>
          <a:stretch/>
        </p:blipFill>
        <p:spPr bwMode="auto">
          <a:xfrm>
            <a:off x="34776" y="2896827"/>
            <a:ext cx="2699379" cy="21088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letsmakerobots.com/files/field_primary_image/HC-SR04-lg.jpg?"/>
          <p:cNvPicPr>
            <a:picLocks noGrp="1" noChangeAspect="1" noChangeArrowheads="1"/>
          </p:cNvPicPr>
          <p:nvPr>
            <p:ph idx="1"/>
          </p:nvPr>
        </p:nvPicPr>
        <p:blipFill>
          <a:blip r:embed="rId9" cstate="print">
            <a:extLst>
              <a:ext uri="{28A0092B-C50C-407E-A947-70E740481C1C}">
                <a14:useLocalDpi xmlns:a14="http://schemas.microsoft.com/office/drawing/2010/main" val="0"/>
              </a:ext>
            </a:extLst>
          </a:blip>
          <a:srcRect/>
          <a:stretch>
            <a:fillRect/>
          </a:stretch>
        </p:blipFill>
        <p:spPr bwMode="auto">
          <a:xfrm>
            <a:off x="6036949" y="1080000"/>
            <a:ext cx="2545360" cy="19461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p:cNvPicPr>
            <a:picLocks noChangeAspect="1"/>
          </p:cNvPicPr>
          <p:nvPr/>
        </p:nvPicPr>
        <p:blipFill>
          <a:blip r:embed="rId10"/>
          <a:stretch>
            <a:fillRect/>
          </a:stretch>
        </p:blipFill>
        <p:spPr>
          <a:xfrm>
            <a:off x="6443352" y="4237824"/>
            <a:ext cx="2728032" cy="2046024"/>
          </a:xfrm>
          <a:prstGeom prst="rect">
            <a:avLst/>
          </a:prstGeom>
        </p:spPr>
      </p:pic>
      <p:sp>
        <p:nvSpPr>
          <p:cNvPr id="11" name="Titel 1"/>
          <p:cNvSpPr txBox="1">
            <a:spLocks/>
          </p:cNvSpPr>
          <p:nvPr/>
        </p:nvSpPr>
        <p:spPr>
          <a:xfrm>
            <a:off x="528096" y="195472"/>
            <a:ext cx="8334000" cy="900000"/>
          </a:xfrm>
          <a:prstGeom prst="rect">
            <a:avLst/>
          </a:prstGeom>
        </p:spPr>
        <p:txBody>
          <a:bodyPr vert="horz" lIns="0" tIns="0" rIns="0" bIns="0" rtlCol="0" anchor="b" anchorCtr="0">
            <a:normAutofit/>
          </a:bodyPr>
          <a:lst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a:lstStyle>
          <a:p>
            <a:r>
              <a:rPr lang="nl-BE" dirty="0" smtClean="0"/>
              <a:t>Sensor: RPLidar</a:t>
            </a:r>
            <a:endParaRPr lang="nl-BE" dirty="0"/>
          </a:p>
        </p:txBody>
      </p:sp>
      <p:pic>
        <p:nvPicPr>
          <p:cNvPr id="12" name="LIDAR-scanned-SICK-LMS-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t="35500"/>
          <a:stretch/>
        </p:blipFill>
        <p:spPr>
          <a:xfrm>
            <a:off x="4907989" y="1148725"/>
            <a:ext cx="3624451" cy="4498472"/>
          </a:xfrm>
          <a:prstGeom prst="rect">
            <a:avLst/>
          </a:prstGeom>
        </p:spPr>
      </p:pic>
    </p:spTree>
    <p:extLst>
      <p:ext uri="{BB962C8B-B14F-4D97-AF65-F5344CB8AC3E}">
        <p14:creationId xmlns:p14="http://schemas.microsoft.com/office/powerpoint/2010/main" val="394954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85185E-6 L -0.5901 -0.27153 " pathEditMode="relative" rAng="0" ptsTypes="AA">
                                      <p:cBhvr>
                                        <p:cTn id="6" dur="2000" fill="hold"/>
                                        <p:tgtEl>
                                          <p:spTgt spid="10"/>
                                        </p:tgtEl>
                                        <p:attrNameLst>
                                          <p:attrName>ppt_x</p:attrName>
                                          <p:attrName>ppt_y</p:attrName>
                                        </p:attrNameLst>
                                      </p:cBhvr>
                                      <p:rCtr x="-29514" y="-13588"/>
                                    </p:animMotion>
                                  </p:childTnLst>
                                </p:cTn>
                              </p:par>
                              <p:par>
                                <p:cTn id="7" presetID="10" presetClass="exit" presetSubtype="0" fill="hold" nodeType="withEffect">
                                  <p:stCondLst>
                                    <p:cond delay="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30"/>
                                        </p:tgtEl>
                                      </p:cBhvr>
                                    </p:animEffect>
                                    <p:set>
                                      <p:cBhvr>
                                        <p:cTn id="18" dur="1" fill="hold">
                                          <p:stCondLst>
                                            <p:cond delay="499"/>
                                          </p:stCondLst>
                                        </p:cTn>
                                        <p:tgtEl>
                                          <p:spTgt spid="103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28"/>
                                        </p:tgtEl>
                                      </p:cBhvr>
                                    </p:animEffect>
                                    <p:set>
                                      <p:cBhvr>
                                        <p:cTn id="21" dur="1" fill="hold">
                                          <p:stCondLst>
                                            <p:cond delay="499"/>
                                          </p:stCondLst>
                                        </p:cTn>
                                        <p:tgtEl>
                                          <p:spTgt spid="1028"/>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200"/>
                                        <p:tgtEl>
                                          <p:spTgt spid="2"/>
                                        </p:tgtEl>
                                      </p:cBhvr>
                                    </p:animEffect>
                                    <p:set>
                                      <p:cBhvr>
                                        <p:cTn id="24" dur="1" fill="hold">
                                          <p:stCondLst>
                                            <p:cond delay="199"/>
                                          </p:stCondLst>
                                        </p:cTn>
                                        <p:tgtEl>
                                          <p:spTgt spid="2"/>
                                        </p:tgtEl>
                                        <p:attrNameLst>
                                          <p:attrName>style.visibility</p:attrName>
                                        </p:attrNameLst>
                                      </p:cBhvr>
                                      <p:to>
                                        <p:strVal val="hidden"/>
                                      </p:to>
                                    </p:set>
                                  </p:childTnLst>
                                </p:cTn>
                              </p:par>
                              <p:par>
                                <p:cTn id="25" presetID="6" presetClass="emph" presetSubtype="0" fill="hold" nodeType="withEffect">
                                  <p:stCondLst>
                                    <p:cond delay="0"/>
                                  </p:stCondLst>
                                  <p:childTnLst>
                                    <p:animScale>
                                      <p:cBhvr>
                                        <p:cTn id="26" dur="600" fill="hold"/>
                                        <p:tgtEl>
                                          <p:spTgt spid="10"/>
                                        </p:tgtEl>
                                      </p:cBhvr>
                                      <p:by x="150000" y="150000"/>
                                    </p:animScale>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2000"/>
                            </p:stCondLst>
                            <p:childTnLst>
                              <p:par>
                                <p:cTn id="31" presetID="1" presetClass="entr" presetSubtype="0" fill="hold" nodeType="afterEffect">
                                  <p:stCondLst>
                                    <p:cond delay="30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3" repeatCount="indefinite" fill="hold" display="0">
                  <p:stCondLst>
                    <p:cond delay="indefinite"/>
                  </p:stCondLst>
                </p:cTn>
                <p:tgtEl>
                  <p:spTgt spid="12"/>
                </p:tgtEl>
              </p:cMediaNode>
            </p:video>
          </p:childTnLst>
        </p:cTn>
      </p:par>
    </p:tnLst>
    <p:bldLst>
      <p:bldP spid="2"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6922" t="8252" r="17440"/>
          <a:stretch/>
        </p:blipFill>
        <p:spPr>
          <a:xfrm>
            <a:off x="4486731" y="1547775"/>
            <a:ext cx="4638973" cy="4032448"/>
          </a:xfrm>
          <a:prstGeom prst="rect">
            <a:avLst/>
          </a:prstGeom>
        </p:spPr>
      </p:pic>
      <p:sp>
        <p:nvSpPr>
          <p:cNvPr id="2" name="Titel 1"/>
          <p:cNvSpPr>
            <a:spLocks noGrp="1"/>
          </p:cNvSpPr>
          <p:nvPr>
            <p:ph type="title"/>
          </p:nvPr>
        </p:nvSpPr>
        <p:spPr/>
        <p:txBody>
          <a:bodyPr/>
          <a:lstStyle/>
          <a:p>
            <a:r>
              <a:rPr lang="en-US" noProof="0" dirty="0" smtClean="0"/>
              <a:t>Extended Platform</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13</a:t>
            </a:fld>
            <a:endParaRPr lang="nl-BE" dirty="0"/>
          </a:p>
        </p:txBody>
      </p:sp>
      <p:sp>
        <p:nvSpPr>
          <p:cNvPr id="3" name="Content Placeholder 2"/>
          <p:cNvSpPr>
            <a:spLocks noGrp="1"/>
          </p:cNvSpPr>
          <p:nvPr>
            <p:ph idx="1"/>
          </p:nvPr>
        </p:nvSpPr>
        <p:spPr/>
        <p:txBody>
          <a:bodyPr/>
          <a:lstStyle/>
          <a:p>
            <a:r>
              <a:rPr lang="en-US" noProof="0" dirty="0"/>
              <a:t>Mounting platform for sensor and laptop</a:t>
            </a:r>
          </a:p>
          <a:p>
            <a:r>
              <a:rPr lang="en-US" noProof="0" dirty="0"/>
              <a:t>Requirements:</a:t>
            </a:r>
          </a:p>
          <a:p>
            <a:pPr lvl="1"/>
            <a:r>
              <a:rPr lang="en-US" noProof="0" dirty="0"/>
              <a:t>Easy to reproduce</a:t>
            </a:r>
          </a:p>
          <a:p>
            <a:pPr lvl="1"/>
            <a:r>
              <a:rPr lang="en-US" noProof="0" dirty="0"/>
              <a:t>Extendable</a:t>
            </a:r>
          </a:p>
          <a:p>
            <a:pPr lvl="1"/>
            <a:r>
              <a:rPr lang="en-US" noProof="0" dirty="0"/>
              <a:t>Flexible</a:t>
            </a:r>
          </a:p>
          <a:p>
            <a:pPr lvl="1"/>
            <a:r>
              <a:rPr lang="nl-BE" dirty="0"/>
              <a:t>Minimal</a:t>
            </a:r>
            <a:r>
              <a:rPr lang="nl-BE"/>
              <a:t> modifications</a:t>
            </a:r>
            <a:endParaRPr lang="en-US" dirty="0"/>
          </a:p>
        </p:txBody>
      </p:sp>
    </p:spTree>
    <p:extLst>
      <p:ext uri="{BB962C8B-B14F-4D97-AF65-F5344CB8AC3E}">
        <p14:creationId xmlns:p14="http://schemas.microsoft.com/office/powerpoint/2010/main" val="902355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Agenda</a:t>
            </a:r>
            <a:endParaRPr lang="en-US" noProof="0" dirty="0"/>
          </a:p>
        </p:txBody>
      </p:sp>
      <p:sp>
        <p:nvSpPr>
          <p:cNvPr id="3" name="Tijdelijke aanduiding voor inhoud 2"/>
          <p:cNvSpPr>
            <a:spLocks noGrp="1"/>
          </p:cNvSpPr>
          <p:nvPr>
            <p:ph idx="1"/>
          </p:nvPr>
        </p:nvSpPr>
        <p:spPr/>
        <p:txBody>
          <a:bodyPr/>
          <a:lstStyle/>
          <a:p>
            <a:r>
              <a:rPr lang="en-US" noProof="0" dirty="0"/>
              <a:t>Purpose</a:t>
            </a:r>
          </a:p>
          <a:p>
            <a:r>
              <a:rPr lang="en-US" noProof="0" dirty="0"/>
              <a:t>Introduction</a:t>
            </a:r>
          </a:p>
          <a:p>
            <a:r>
              <a:rPr lang="en-US" noProof="0" dirty="0"/>
              <a:t>Robotic platform</a:t>
            </a:r>
          </a:p>
          <a:p>
            <a:r>
              <a:rPr lang="en-US" noProof="0" dirty="0">
                <a:solidFill>
                  <a:srgbClr val="FF0000"/>
                </a:solidFill>
              </a:rPr>
              <a:t>Methods</a:t>
            </a:r>
          </a:p>
          <a:p>
            <a:r>
              <a:rPr lang="en-US" smtClean="0"/>
              <a:t>Demonstration</a:t>
            </a:r>
            <a:endParaRPr lang="en-US" noProof="0" dirty="0"/>
          </a:p>
          <a:p>
            <a:r>
              <a:rPr lang="en-US" noProof="0" dirty="0"/>
              <a:t>Critical reflection</a:t>
            </a:r>
          </a:p>
          <a:p>
            <a:r>
              <a:rPr lang="en-US" noProof="0" dirty="0"/>
              <a:t>Future work</a:t>
            </a:r>
          </a:p>
        </p:txBody>
      </p:sp>
      <p:sp>
        <p:nvSpPr>
          <p:cNvPr id="4" name="Slide Number Placeholder 3"/>
          <p:cNvSpPr>
            <a:spLocks noGrp="1"/>
          </p:cNvSpPr>
          <p:nvPr>
            <p:ph type="sldNum" sz="quarter" idx="12"/>
          </p:nvPr>
        </p:nvSpPr>
        <p:spPr/>
        <p:txBody>
          <a:bodyPr/>
          <a:lstStyle/>
          <a:p>
            <a:fld id="{F35D8031-C8E5-48F8-A3B6-81643B27A3AF}" type="slidenum">
              <a:rPr lang="nl-BE" smtClean="0"/>
              <a:pPr/>
              <a:t>14</a:t>
            </a:fld>
            <a:endParaRPr lang="nl-BE" dirty="0"/>
          </a:p>
        </p:txBody>
      </p:sp>
    </p:spTree>
    <p:extLst>
      <p:ext uri="{BB962C8B-B14F-4D97-AF65-F5344CB8AC3E}">
        <p14:creationId xmlns:p14="http://schemas.microsoft.com/office/powerpoint/2010/main" val="4181306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Methods</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15</a:t>
            </a:fld>
            <a:endParaRPr lang="nl-BE" dirty="0"/>
          </a:p>
        </p:txBody>
      </p:sp>
      <p:grpSp>
        <p:nvGrpSpPr>
          <p:cNvPr id="6" name="Group 8"/>
          <p:cNvGrpSpPr/>
          <p:nvPr/>
        </p:nvGrpSpPr>
        <p:grpSpPr>
          <a:xfrm>
            <a:off x="1081020" y="2859519"/>
            <a:ext cx="1621832" cy="887088"/>
            <a:chOff x="255559" y="1448136"/>
            <a:chExt cx="1345930" cy="874855"/>
          </a:xfrm>
        </p:grpSpPr>
        <p:sp>
          <p:nvSpPr>
            <p:cNvPr id="7" name="Rounded Rectangle 6"/>
            <p:cNvSpPr/>
            <p:nvPr/>
          </p:nvSpPr>
          <p:spPr>
            <a:xfrm>
              <a:off x="255559" y="1448136"/>
              <a:ext cx="1345930" cy="87485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298266" y="1490843"/>
              <a:ext cx="1260516" cy="7894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nl-BE" sz="1600" kern="1200" dirty="0" smtClean="0"/>
                <a:t>Path Planning</a:t>
              </a:r>
            </a:p>
            <a:p>
              <a:pPr lvl="0" algn="ctr" defTabSz="711200">
                <a:lnSpc>
                  <a:spcPct val="90000"/>
                </a:lnSpc>
                <a:spcBef>
                  <a:spcPct val="0"/>
                </a:spcBef>
                <a:spcAft>
                  <a:spcPct val="35000"/>
                </a:spcAft>
              </a:pPr>
              <a:r>
                <a:rPr lang="nl-BE" sz="1600" dirty="0" smtClean="0"/>
                <a:t>(Think)</a:t>
              </a:r>
              <a:endParaRPr lang="nl-BE" sz="1600" kern="1200" dirty="0"/>
            </a:p>
          </p:txBody>
        </p:sp>
      </p:grpSp>
      <p:cxnSp>
        <p:nvCxnSpPr>
          <p:cNvPr id="9" name="Straight Arrow Connector 12"/>
          <p:cNvCxnSpPr/>
          <p:nvPr/>
        </p:nvCxnSpPr>
        <p:spPr>
          <a:xfrm>
            <a:off x="2755600" y="3302216"/>
            <a:ext cx="792088"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2"/>
          <p:cNvCxnSpPr/>
          <p:nvPr/>
        </p:nvCxnSpPr>
        <p:spPr>
          <a:xfrm>
            <a:off x="3217235" y="1179364"/>
            <a:ext cx="0" cy="470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5"/>
          <p:cNvGraphicFramePr>
            <a:graphicFrameLocks noGrp="1"/>
          </p:cNvGraphicFramePr>
          <p:nvPr>
            <p:ph idx="1"/>
            <p:extLst>
              <p:ext uri="{D42A27DB-BD31-4B8C-83A1-F6EECF244321}">
                <p14:modId xmlns:p14="http://schemas.microsoft.com/office/powerpoint/2010/main" val="3526320251"/>
              </p:ext>
            </p:extLst>
          </p:nvPr>
        </p:nvGraphicFramePr>
        <p:xfrm>
          <a:off x="3403776" y="1402483"/>
          <a:ext cx="4752528" cy="3771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8"/>
          <p:cNvSpPr txBox="1"/>
          <p:nvPr/>
        </p:nvSpPr>
        <p:spPr>
          <a:xfrm>
            <a:off x="221136" y="5329629"/>
            <a:ext cx="2481716" cy="646331"/>
          </a:xfrm>
          <a:prstGeom prst="rect">
            <a:avLst/>
          </a:prstGeom>
          <a:noFill/>
        </p:spPr>
        <p:txBody>
          <a:bodyPr wrap="square" rtlCol="0">
            <a:spAutoFit/>
          </a:bodyPr>
          <a:lstStyle/>
          <a:p>
            <a:pPr algn="ctr"/>
            <a:r>
              <a:rPr lang="en-US" dirty="0" smtClean="0"/>
              <a:t>Once, before navigation starts</a:t>
            </a:r>
            <a:endParaRPr lang="en-US" dirty="0"/>
          </a:p>
        </p:txBody>
      </p:sp>
      <p:sp>
        <p:nvSpPr>
          <p:cNvPr id="13" name="TextBox 12"/>
          <p:cNvSpPr txBox="1"/>
          <p:nvPr/>
        </p:nvSpPr>
        <p:spPr>
          <a:xfrm>
            <a:off x="4339776" y="5468128"/>
            <a:ext cx="2339102" cy="369332"/>
          </a:xfrm>
          <a:prstGeom prst="rect">
            <a:avLst/>
          </a:prstGeom>
          <a:noFill/>
        </p:spPr>
        <p:txBody>
          <a:bodyPr wrap="none" rtlCol="0">
            <a:spAutoFit/>
          </a:bodyPr>
          <a:lstStyle/>
          <a:p>
            <a:pPr algn="ctr"/>
            <a:r>
              <a:rPr lang="en-US" dirty="0" smtClean="0"/>
              <a:t>Until goal is reached</a:t>
            </a:r>
            <a:endParaRPr lang="en-US" dirty="0"/>
          </a:p>
        </p:txBody>
      </p:sp>
    </p:spTree>
    <p:extLst>
      <p:ext uri="{BB962C8B-B14F-4D97-AF65-F5344CB8AC3E}">
        <p14:creationId xmlns:p14="http://schemas.microsoft.com/office/powerpoint/2010/main" val="381851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Path Planning</a:t>
            </a:r>
            <a:endParaRPr lang="en-US" noProof="0" dirty="0"/>
          </a:p>
        </p:txBody>
      </p:sp>
      <p:sp>
        <p:nvSpPr>
          <p:cNvPr id="3" name="Tijdelijke aanduiding voor inhoud 2"/>
          <p:cNvSpPr>
            <a:spLocks noGrp="1"/>
          </p:cNvSpPr>
          <p:nvPr>
            <p:ph idx="1"/>
          </p:nvPr>
        </p:nvSpPr>
        <p:spPr/>
        <p:txBody>
          <a:bodyPr/>
          <a:lstStyle/>
          <a:p>
            <a:r>
              <a:rPr lang="en-US" noProof="0" dirty="0"/>
              <a:t>“How do I go from my start to my destination position?” </a:t>
            </a:r>
          </a:p>
          <a:p>
            <a:r>
              <a:rPr lang="en-US" noProof="0" dirty="0"/>
              <a:t>Objective:</a:t>
            </a:r>
          </a:p>
          <a:p>
            <a:pPr lvl="1"/>
            <a:r>
              <a:rPr lang="en-US" noProof="0" dirty="0"/>
              <a:t>Time</a:t>
            </a:r>
          </a:p>
          <a:p>
            <a:pPr lvl="1"/>
            <a:r>
              <a:rPr lang="en-US" noProof="0" dirty="0" smtClean="0"/>
              <a:t>Length</a:t>
            </a:r>
            <a:endParaRPr lang="en-US" noProof="0" dirty="0"/>
          </a:p>
          <a:p>
            <a:pPr lvl="1"/>
            <a:r>
              <a:rPr lang="en-US" noProof="0" dirty="0" smtClean="0"/>
              <a:t>Distance to obstacles</a:t>
            </a:r>
          </a:p>
          <a:p>
            <a:pPr lvl="1"/>
            <a:endParaRPr lang="en-US" noProof="0" dirty="0"/>
          </a:p>
          <a:p>
            <a:r>
              <a:rPr lang="en-US" noProof="0" dirty="0"/>
              <a:t>Chosen Path Planning algorithm : Voronoi </a:t>
            </a:r>
            <a:r>
              <a:rPr lang="en-US" noProof="0" dirty="0" smtClean="0"/>
              <a:t>Diagram</a:t>
            </a:r>
          </a:p>
          <a:p>
            <a:r>
              <a:rPr lang="en-US" noProof="0" dirty="0" smtClean="0"/>
              <a:t>Safest path is computed</a:t>
            </a:r>
          </a:p>
        </p:txBody>
      </p:sp>
      <p:sp>
        <p:nvSpPr>
          <p:cNvPr id="4" name="Slide Number Placeholder 3"/>
          <p:cNvSpPr>
            <a:spLocks noGrp="1"/>
          </p:cNvSpPr>
          <p:nvPr>
            <p:ph type="sldNum" sz="quarter" idx="12"/>
          </p:nvPr>
        </p:nvSpPr>
        <p:spPr/>
        <p:txBody>
          <a:bodyPr/>
          <a:lstStyle/>
          <a:p>
            <a:fld id="{F35D8031-C8E5-48F8-A3B6-81643B27A3AF}" type="slidenum">
              <a:rPr lang="nl-BE" smtClean="0"/>
              <a:pPr/>
              <a:t>16</a:t>
            </a:fld>
            <a:endParaRPr lang="nl-BE" dirty="0"/>
          </a:p>
        </p:txBody>
      </p:sp>
    </p:spTree>
    <p:extLst>
      <p:ext uri="{BB962C8B-B14F-4D97-AF65-F5344CB8AC3E}">
        <p14:creationId xmlns:p14="http://schemas.microsoft.com/office/powerpoint/2010/main" val="927519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Voronoi Diagram</a:t>
            </a:r>
            <a:endParaRPr lang="en-US" noProof="0" dirty="0"/>
          </a:p>
        </p:txBody>
      </p:sp>
      <p:sp>
        <p:nvSpPr>
          <p:cNvPr id="3" name="Tijdelijke aanduiding voor inhoud 2"/>
          <p:cNvSpPr>
            <a:spLocks noGrp="1"/>
          </p:cNvSpPr>
          <p:nvPr>
            <p:ph idx="1"/>
          </p:nvPr>
        </p:nvSpPr>
        <p:spPr/>
        <p:txBody>
          <a:bodyPr/>
          <a:lstStyle/>
          <a:p>
            <a:r>
              <a:rPr lang="en-US" noProof="0" dirty="0" smtClean="0"/>
              <a:t>Input : Map, start and destination position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17</a:t>
            </a:fld>
            <a:endParaRPr lang="nl-BE"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413" t="6281" r="8263" b="7737"/>
          <a:stretch/>
        </p:blipFill>
        <p:spPr>
          <a:xfrm>
            <a:off x="1034592" y="1772816"/>
            <a:ext cx="7344816" cy="4248472"/>
          </a:xfrm>
          <a:prstGeom prst="rect">
            <a:avLst/>
          </a:prstGeom>
        </p:spPr>
      </p:pic>
    </p:spTree>
    <p:extLst>
      <p:ext uri="{BB962C8B-B14F-4D97-AF65-F5344CB8AC3E}">
        <p14:creationId xmlns:p14="http://schemas.microsoft.com/office/powerpoint/2010/main" val="927635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Voronoi Diagram</a:t>
            </a:r>
            <a:endParaRPr lang="en-US" noProof="0" dirty="0"/>
          </a:p>
        </p:txBody>
      </p:sp>
      <p:sp>
        <p:nvSpPr>
          <p:cNvPr id="3" name="Tijdelijke aanduiding voor inhoud 2"/>
          <p:cNvSpPr>
            <a:spLocks noGrp="1"/>
          </p:cNvSpPr>
          <p:nvPr>
            <p:ph idx="1"/>
          </p:nvPr>
        </p:nvSpPr>
        <p:spPr/>
        <p:txBody>
          <a:bodyPr/>
          <a:lstStyle/>
          <a:p>
            <a:r>
              <a:rPr lang="en-US" noProof="0" dirty="0" smtClean="0"/>
              <a:t>Output: Possible roads</a:t>
            </a:r>
          </a:p>
        </p:txBody>
      </p:sp>
      <p:sp>
        <p:nvSpPr>
          <p:cNvPr id="4" name="Slide Number Placeholder 3"/>
          <p:cNvSpPr>
            <a:spLocks noGrp="1"/>
          </p:cNvSpPr>
          <p:nvPr>
            <p:ph type="sldNum" sz="quarter" idx="12"/>
          </p:nvPr>
        </p:nvSpPr>
        <p:spPr/>
        <p:txBody>
          <a:bodyPr/>
          <a:lstStyle/>
          <a:p>
            <a:fld id="{F35D8031-C8E5-48F8-A3B6-81643B27A3AF}" type="slidenum">
              <a:rPr lang="nl-BE" smtClean="0"/>
              <a:pPr/>
              <a:t>18</a:t>
            </a:fld>
            <a:endParaRPr lang="nl-BE"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413" t="6281" r="8263" b="7737"/>
          <a:stretch/>
        </p:blipFill>
        <p:spPr>
          <a:xfrm>
            <a:off x="1034592" y="1772816"/>
            <a:ext cx="7344816" cy="4248472"/>
          </a:xfrm>
          <a:prstGeom prst="rect">
            <a:avLst/>
          </a:prstGeom>
        </p:spPr>
      </p:pic>
    </p:spTree>
    <p:extLst>
      <p:ext uri="{BB962C8B-B14F-4D97-AF65-F5344CB8AC3E}">
        <p14:creationId xmlns:p14="http://schemas.microsoft.com/office/powerpoint/2010/main" val="1570084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Voronoi Diagram</a:t>
            </a:r>
            <a:endParaRPr lang="en-US" noProof="0" dirty="0"/>
          </a:p>
        </p:txBody>
      </p:sp>
      <p:sp>
        <p:nvSpPr>
          <p:cNvPr id="3" name="Tijdelijke aanduiding voor inhoud 2"/>
          <p:cNvSpPr>
            <a:spLocks noGrp="1"/>
          </p:cNvSpPr>
          <p:nvPr>
            <p:ph idx="1"/>
          </p:nvPr>
        </p:nvSpPr>
        <p:spPr/>
        <p:txBody>
          <a:bodyPr/>
          <a:lstStyle/>
          <a:p>
            <a:r>
              <a:rPr lang="en-US" noProof="0" dirty="0" smtClean="0"/>
              <a:t>Output: Shortest </a:t>
            </a:r>
            <a:r>
              <a:rPr lang="en-US" noProof="0" dirty="0"/>
              <a:t>set </a:t>
            </a:r>
            <a:r>
              <a:rPr lang="en-US" noProof="0" dirty="0" smtClean="0"/>
              <a:t>of roads</a:t>
            </a:r>
          </a:p>
        </p:txBody>
      </p:sp>
      <p:sp>
        <p:nvSpPr>
          <p:cNvPr id="4" name="Slide Number Placeholder 3"/>
          <p:cNvSpPr>
            <a:spLocks noGrp="1"/>
          </p:cNvSpPr>
          <p:nvPr>
            <p:ph type="sldNum" sz="quarter" idx="12"/>
          </p:nvPr>
        </p:nvSpPr>
        <p:spPr/>
        <p:txBody>
          <a:bodyPr/>
          <a:lstStyle/>
          <a:p>
            <a:fld id="{F35D8031-C8E5-48F8-A3B6-81643B27A3AF}" type="slidenum">
              <a:rPr lang="nl-BE" smtClean="0"/>
              <a:pPr/>
              <a:t>19</a:t>
            </a:fld>
            <a:endParaRPr lang="nl-BE"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413" t="6281" r="8263" b="7737"/>
          <a:stretch/>
        </p:blipFill>
        <p:spPr>
          <a:xfrm>
            <a:off x="1039348" y="1772816"/>
            <a:ext cx="7344816" cy="4248472"/>
          </a:xfrm>
          <a:prstGeom prst="rect">
            <a:avLst/>
          </a:prstGeom>
        </p:spPr>
      </p:pic>
    </p:spTree>
    <p:extLst>
      <p:ext uri="{BB962C8B-B14F-4D97-AF65-F5344CB8AC3E}">
        <p14:creationId xmlns:p14="http://schemas.microsoft.com/office/powerpoint/2010/main" val="3814491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Agenda</a:t>
            </a:r>
            <a:endParaRPr lang="en-US" noProof="0" dirty="0"/>
          </a:p>
        </p:txBody>
      </p:sp>
      <p:sp>
        <p:nvSpPr>
          <p:cNvPr id="3" name="Tijdelijke aanduiding voor inhoud 2"/>
          <p:cNvSpPr>
            <a:spLocks noGrp="1"/>
          </p:cNvSpPr>
          <p:nvPr>
            <p:ph idx="1"/>
          </p:nvPr>
        </p:nvSpPr>
        <p:spPr/>
        <p:txBody>
          <a:bodyPr/>
          <a:lstStyle/>
          <a:p>
            <a:r>
              <a:rPr lang="en-US" noProof="0" dirty="0">
                <a:solidFill>
                  <a:srgbClr val="FF0000"/>
                </a:solidFill>
              </a:rPr>
              <a:t>Goals</a:t>
            </a:r>
            <a:endParaRPr lang="en-US" noProof="0" dirty="0"/>
          </a:p>
          <a:p>
            <a:r>
              <a:rPr lang="en-US" noProof="0" dirty="0"/>
              <a:t>Introduction</a:t>
            </a:r>
          </a:p>
          <a:p>
            <a:r>
              <a:rPr lang="en-US" noProof="0" dirty="0"/>
              <a:t>Robotic platform</a:t>
            </a:r>
          </a:p>
          <a:p>
            <a:r>
              <a:rPr lang="en-US" noProof="0" dirty="0"/>
              <a:t>Methods</a:t>
            </a:r>
          </a:p>
          <a:p>
            <a:r>
              <a:rPr lang="en-US" smtClean="0"/>
              <a:t>Demonstration</a:t>
            </a:r>
            <a:endParaRPr lang="en-US" noProof="0" dirty="0"/>
          </a:p>
          <a:p>
            <a:r>
              <a:rPr lang="en-US" noProof="0" dirty="0"/>
              <a:t>Critical reflection</a:t>
            </a:r>
          </a:p>
          <a:p>
            <a:r>
              <a:rPr lang="en-US" noProof="0" dirty="0"/>
              <a:t>Future work</a:t>
            </a:r>
          </a:p>
        </p:txBody>
      </p:sp>
      <p:sp>
        <p:nvSpPr>
          <p:cNvPr id="4" name="Slide Number Placeholder 3"/>
          <p:cNvSpPr>
            <a:spLocks noGrp="1"/>
          </p:cNvSpPr>
          <p:nvPr>
            <p:ph type="sldNum" sz="quarter" idx="12"/>
          </p:nvPr>
        </p:nvSpPr>
        <p:spPr/>
        <p:txBody>
          <a:bodyPr/>
          <a:lstStyle/>
          <a:p>
            <a:fld id="{F35D8031-C8E5-48F8-A3B6-81643B27A3AF}" type="slidenum">
              <a:rPr lang="nl-BE" smtClean="0"/>
              <a:pPr/>
              <a:t>2</a:t>
            </a:fld>
            <a:endParaRPr lang="nl-BE" dirty="0"/>
          </a:p>
        </p:txBody>
      </p:sp>
    </p:spTree>
    <p:extLst>
      <p:ext uri="{BB962C8B-B14F-4D97-AF65-F5344CB8AC3E}">
        <p14:creationId xmlns:p14="http://schemas.microsoft.com/office/powerpoint/2010/main" val="1185048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Localization: General</a:t>
            </a:r>
            <a:endParaRPr lang="en-US" noProof="0" dirty="0"/>
          </a:p>
        </p:txBody>
      </p:sp>
      <p:sp>
        <p:nvSpPr>
          <p:cNvPr id="3" name="Slide Number Placeholder 2"/>
          <p:cNvSpPr>
            <a:spLocks noGrp="1"/>
          </p:cNvSpPr>
          <p:nvPr>
            <p:ph type="sldNum" sz="quarter" idx="12"/>
          </p:nvPr>
        </p:nvSpPr>
        <p:spPr/>
        <p:txBody>
          <a:bodyPr/>
          <a:lstStyle/>
          <a:p>
            <a:fld id="{F35D8031-C8E5-48F8-A3B6-81643B27A3AF}" type="slidenum">
              <a:rPr lang="nl-BE" smtClean="0"/>
              <a:pPr/>
              <a:t>20</a:t>
            </a:fld>
            <a:endParaRPr lang="nl-BE" dirty="0"/>
          </a:p>
        </p:txBody>
      </p:sp>
      <p:sp>
        <p:nvSpPr>
          <p:cNvPr id="4" name="Content Placeholder 3"/>
          <p:cNvSpPr>
            <a:spLocks noGrp="1"/>
          </p:cNvSpPr>
          <p:nvPr>
            <p:ph idx="1"/>
          </p:nvPr>
        </p:nvSpPr>
        <p:spPr/>
        <p:txBody>
          <a:bodyPr/>
          <a:lstStyle/>
          <a:p>
            <a:r>
              <a:rPr lang="en-US" noProof="0" dirty="0"/>
              <a:t>“Where am I?”</a:t>
            </a:r>
          </a:p>
          <a:p>
            <a:pPr lvl="1"/>
            <a:r>
              <a:rPr lang="en-US" noProof="0" dirty="0"/>
              <a:t>Global Positioning</a:t>
            </a:r>
          </a:p>
          <a:p>
            <a:pPr lvl="1"/>
            <a:r>
              <a:rPr lang="en-US" noProof="0" dirty="0"/>
              <a:t>Position Tracking</a:t>
            </a:r>
          </a:p>
          <a:p>
            <a:r>
              <a:rPr lang="en-US" noProof="0" dirty="0"/>
              <a:t>Used for path planning and obstacle avoidance</a:t>
            </a:r>
          </a:p>
          <a:p>
            <a:r>
              <a:rPr lang="en-US" noProof="0" dirty="0"/>
              <a:t>Possible solutions:</a:t>
            </a:r>
          </a:p>
          <a:p>
            <a:pPr lvl="1"/>
            <a:r>
              <a:rPr lang="en-US" noProof="0" dirty="0"/>
              <a:t>Dead Reckoning</a:t>
            </a:r>
          </a:p>
          <a:p>
            <a:pPr lvl="1"/>
            <a:r>
              <a:rPr lang="en-US" noProof="0" dirty="0" smtClean="0"/>
              <a:t>GPS</a:t>
            </a:r>
            <a:endParaRPr lang="en-US" noProof="0" dirty="0"/>
          </a:p>
          <a:p>
            <a:pPr lvl="1"/>
            <a:r>
              <a:rPr lang="en-US" noProof="0" dirty="0" smtClean="0"/>
              <a:t>Markers</a:t>
            </a:r>
            <a:endParaRPr lang="en-US" noProof="0" dirty="0"/>
          </a:p>
          <a:p>
            <a:pPr lvl="1"/>
            <a:r>
              <a:rPr lang="en-US" noProof="0" dirty="0"/>
              <a:t>Extended Kalman Filters</a:t>
            </a:r>
          </a:p>
          <a:p>
            <a:pPr lvl="1"/>
            <a:r>
              <a:rPr lang="en-US" noProof="0" dirty="0"/>
              <a:t>Particle Filters </a:t>
            </a:r>
            <a:r>
              <a:rPr lang="en-US" dirty="0"/>
              <a:t>(Monte Carlo)* </a:t>
            </a:r>
            <a:endParaRPr lang="en-US" noProof="0" dirty="0"/>
          </a:p>
        </p:txBody>
      </p:sp>
    </p:spTree>
    <p:extLst>
      <p:ext uri="{BB962C8B-B14F-4D97-AF65-F5344CB8AC3E}">
        <p14:creationId xmlns:p14="http://schemas.microsoft.com/office/powerpoint/2010/main" val="24039389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Monte Carlo Localization</a:t>
            </a:r>
            <a:endParaRPr lang="en-US" noProof="0" dirty="0"/>
          </a:p>
        </p:txBody>
      </p:sp>
      <p:sp>
        <p:nvSpPr>
          <p:cNvPr id="3" name="Slide Number Placeholder 2"/>
          <p:cNvSpPr>
            <a:spLocks noGrp="1"/>
          </p:cNvSpPr>
          <p:nvPr>
            <p:ph type="sldNum" sz="quarter" idx="12"/>
          </p:nvPr>
        </p:nvSpPr>
        <p:spPr/>
        <p:txBody>
          <a:bodyPr/>
          <a:lstStyle/>
          <a:p>
            <a:fld id="{F35D8031-C8E5-48F8-A3B6-81643B27A3AF}" type="slidenum">
              <a:rPr lang="nl-BE" smtClean="0"/>
              <a:pPr/>
              <a:t>21</a:t>
            </a:fld>
            <a:endParaRPr lang="nl-BE" dirty="0"/>
          </a:p>
        </p:txBody>
      </p:sp>
      <p:pic>
        <p:nvPicPr>
          <p:cNvPr id="1026" name="Picture 2" descr="File:Mcl t 0 1.sv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0" y="1556792"/>
            <a:ext cx="7620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Mcl t 0 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96952"/>
            <a:ext cx="76200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Mcl t 0 3.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486576"/>
            <a:ext cx="76200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9845" y="1904782"/>
            <a:ext cx="582488" cy="523220"/>
          </a:xfrm>
          <a:prstGeom prst="rect">
            <a:avLst/>
          </a:prstGeom>
          <a:noFill/>
        </p:spPr>
        <p:txBody>
          <a:bodyPr wrap="square" rtlCol="0">
            <a:spAutoFit/>
          </a:bodyPr>
          <a:lstStyle/>
          <a:p>
            <a:r>
              <a:rPr lang="nl-BE" sz="2800" b="1" dirty="0" smtClean="0"/>
              <a:t>1.</a:t>
            </a:r>
            <a:endParaRPr lang="en-US" sz="2800" b="1" dirty="0"/>
          </a:p>
        </p:txBody>
      </p:sp>
      <p:sp>
        <p:nvSpPr>
          <p:cNvPr id="9" name="TextBox 8"/>
          <p:cNvSpPr txBox="1"/>
          <p:nvPr/>
        </p:nvSpPr>
        <p:spPr>
          <a:xfrm>
            <a:off x="248756" y="3344942"/>
            <a:ext cx="582488" cy="523220"/>
          </a:xfrm>
          <a:prstGeom prst="rect">
            <a:avLst/>
          </a:prstGeom>
          <a:noFill/>
        </p:spPr>
        <p:txBody>
          <a:bodyPr wrap="square" rtlCol="0">
            <a:spAutoFit/>
          </a:bodyPr>
          <a:lstStyle/>
          <a:p>
            <a:r>
              <a:rPr lang="nl-BE" sz="2800" b="1" dirty="0"/>
              <a:t>2</a:t>
            </a:r>
            <a:r>
              <a:rPr lang="nl-BE" sz="2800" b="1" dirty="0" smtClean="0"/>
              <a:t>.</a:t>
            </a:r>
            <a:endParaRPr lang="en-US" sz="2800" b="1" dirty="0"/>
          </a:p>
        </p:txBody>
      </p:sp>
      <p:sp>
        <p:nvSpPr>
          <p:cNvPr id="10" name="TextBox 9"/>
          <p:cNvSpPr txBox="1"/>
          <p:nvPr/>
        </p:nvSpPr>
        <p:spPr>
          <a:xfrm>
            <a:off x="249845" y="4834566"/>
            <a:ext cx="582488" cy="523220"/>
          </a:xfrm>
          <a:prstGeom prst="rect">
            <a:avLst/>
          </a:prstGeom>
          <a:noFill/>
        </p:spPr>
        <p:txBody>
          <a:bodyPr wrap="square" rtlCol="0">
            <a:spAutoFit/>
          </a:bodyPr>
          <a:lstStyle/>
          <a:p>
            <a:r>
              <a:rPr lang="nl-BE" sz="2800" b="1" dirty="0" smtClean="0"/>
              <a:t>3.</a:t>
            </a:r>
            <a:endParaRPr lang="en-US" sz="2800" b="1" dirty="0"/>
          </a:p>
        </p:txBody>
      </p:sp>
    </p:spTree>
    <p:extLst>
      <p:ext uri="{BB962C8B-B14F-4D97-AF65-F5344CB8AC3E}">
        <p14:creationId xmlns:p14="http://schemas.microsoft.com/office/powerpoint/2010/main" val="1265544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Monte Carlo Localization</a:t>
            </a:r>
            <a:endParaRPr lang="en-US" noProof="0" dirty="0"/>
          </a:p>
        </p:txBody>
      </p:sp>
      <p:sp>
        <p:nvSpPr>
          <p:cNvPr id="3" name="Slide Number Placeholder 2"/>
          <p:cNvSpPr>
            <a:spLocks noGrp="1"/>
          </p:cNvSpPr>
          <p:nvPr>
            <p:ph type="sldNum" sz="quarter" idx="12"/>
          </p:nvPr>
        </p:nvSpPr>
        <p:spPr/>
        <p:txBody>
          <a:bodyPr/>
          <a:lstStyle/>
          <a:p>
            <a:fld id="{F35D8031-C8E5-48F8-A3B6-81643B27A3AF}" type="slidenum">
              <a:rPr lang="nl-BE" smtClean="0"/>
              <a:pPr/>
              <a:t>22</a:t>
            </a:fld>
            <a:endParaRPr lang="nl-BE" dirty="0"/>
          </a:p>
        </p:txBody>
      </p:sp>
      <p:pic>
        <p:nvPicPr>
          <p:cNvPr id="2050" name="Picture 2" descr="File:Mcl t 1 1.sv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66457" y="1591464"/>
            <a:ext cx="7620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Mcl t 1 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457" y="3031624"/>
            <a:ext cx="76200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le:Mcl t 1 3.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457" y="4471785"/>
            <a:ext cx="7620000" cy="12192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49845" y="1996222"/>
            <a:ext cx="582488" cy="523220"/>
          </a:xfrm>
          <a:prstGeom prst="rect">
            <a:avLst/>
          </a:prstGeom>
          <a:noFill/>
        </p:spPr>
        <p:txBody>
          <a:bodyPr wrap="square" rtlCol="0">
            <a:spAutoFit/>
          </a:bodyPr>
          <a:lstStyle/>
          <a:p>
            <a:r>
              <a:rPr lang="nl-BE" sz="2800" b="1" dirty="0" smtClean="0"/>
              <a:t>4.</a:t>
            </a:r>
            <a:endParaRPr lang="en-US" sz="2800" b="1" dirty="0"/>
          </a:p>
        </p:txBody>
      </p:sp>
      <p:sp>
        <p:nvSpPr>
          <p:cNvPr id="8" name="TextBox 7"/>
          <p:cNvSpPr txBox="1"/>
          <p:nvPr/>
        </p:nvSpPr>
        <p:spPr>
          <a:xfrm>
            <a:off x="248756" y="3436382"/>
            <a:ext cx="582488" cy="523220"/>
          </a:xfrm>
          <a:prstGeom prst="rect">
            <a:avLst/>
          </a:prstGeom>
          <a:noFill/>
        </p:spPr>
        <p:txBody>
          <a:bodyPr wrap="square" rtlCol="0">
            <a:spAutoFit/>
          </a:bodyPr>
          <a:lstStyle/>
          <a:p>
            <a:r>
              <a:rPr lang="nl-BE" sz="2800" b="1" dirty="0" smtClean="0"/>
              <a:t>5.</a:t>
            </a:r>
            <a:endParaRPr lang="en-US" sz="2800" b="1" dirty="0"/>
          </a:p>
        </p:txBody>
      </p:sp>
      <p:sp>
        <p:nvSpPr>
          <p:cNvPr id="9" name="TextBox 8"/>
          <p:cNvSpPr txBox="1"/>
          <p:nvPr/>
        </p:nvSpPr>
        <p:spPr>
          <a:xfrm>
            <a:off x="249845" y="4926006"/>
            <a:ext cx="582488" cy="523220"/>
          </a:xfrm>
          <a:prstGeom prst="rect">
            <a:avLst/>
          </a:prstGeom>
          <a:noFill/>
        </p:spPr>
        <p:txBody>
          <a:bodyPr wrap="square" rtlCol="0">
            <a:spAutoFit/>
          </a:bodyPr>
          <a:lstStyle/>
          <a:p>
            <a:r>
              <a:rPr lang="nl-BE" sz="2800" b="1" dirty="0"/>
              <a:t>6</a:t>
            </a:r>
            <a:r>
              <a:rPr lang="nl-BE" sz="2800" b="1" dirty="0" smtClean="0"/>
              <a:t>.</a:t>
            </a:r>
            <a:endParaRPr lang="en-US" sz="2800" b="1" dirty="0"/>
          </a:p>
        </p:txBody>
      </p:sp>
    </p:spTree>
    <p:extLst>
      <p:ext uri="{BB962C8B-B14F-4D97-AF65-F5344CB8AC3E}">
        <p14:creationId xmlns:p14="http://schemas.microsoft.com/office/powerpoint/2010/main" val="33791832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Monte Carlo Localization</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23</a:t>
            </a:fld>
            <a:endParaRPr lang="nl-BE" dirty="0"/>
          </a:p>
        </p:txBody>
      </p:sp>
      <p:pic>
        <p:nvPicPr>
          <p:cNvPr id="3074" name="Picture 2" descr="File:Mcl t 2 1.sv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7720" y="1434257"/>
            <a:ext cx="7620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Mcl t 2 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576" y="2975880"/>
            <a:ext cx="76200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ile:Mcl t 2 3.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576" y="4517504"/>
            <a:ext cx="7620000" cy="12192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5232" y="1795572"/>
            <a:ext cx="582488" cy="523220"/>
          </a:xfrm>
          <a:prstGeom prst="rect">
            <a:avLst/>
          </a:prstGeom>
          <a:noFill/>
        </p:spPr>
        <p:txBody>
          <a:bodyPr wrap="square" rtlCol="0">
            <a:spAutoFit/>
          </a:bodyPr>
          <a:lstStyle/>
          <a:p>
            <a:r>
              <a:rPr lang="nl-BE" sz="2800" b="1" dirty="0"/>
              <a:t>7</a:t>
            </a:r>
            <a:r>
              <a:rPr lang="nl-BE" sz="2800" b="1" dirty="0" smtClean="0"/>
              <a:t>.</a:t>
            </a:r>
            <a:endParaRPr lang="en-US" sz="2800" b="1" dirty="0"/>
          </a:p>
        </p:txBody>
      </p:sp>
      <p:sp>
        <p:nvSpPr>
          <p:cNvPr id="8" name="TextBox 7"/>
          <p:cNvSpPr txBox="1"/>
          <p:nvPr/>
        </p:nvSpPr>
        <p:spPr>
          <a:xfrm>
            <a:off x="224143" y="3235732"/>
            <a:ext cx="582488" cy="523220"/>
          </a:xfrm>
          <a:prstGeom prst="rect">
            <a:avLst/>
          </a:prstGeom>
          <a:noFill/>
        </p:spPr>
        <p:txBody>
          <a:bodyPr wrap="square" rtlCol="0">
            <a:spAutoFit/>
          </a:bodyPr>
          <a:lstStyle/>
          <a:p>
            <a:r>
              <a:rPr lang="nl-BE" sz="2800" b="1" dirty="0" smtClean="0"/>
              <a:t>8.</a:t>
            </a:r>
            <a:endParaRPr lang="en-US" sz="2800" b="1" dirty="0"/>
          </a:p>
        </p:txBody>
      </p:sp>
      <p:sp>
        <p:nvSpPr>
          <p:cNvPr id="9" name="TextBox 8"/>
          <p:cNvSpPr txBox="1"/>
          <p:nvPr/>
        </p:nvSpPr>
        <p:spPr>
          <a:xfrm>
            <a:off x="225232" y="4725356"/>
            <a:ext cx="582488" cy="523220"/>
          </a:xfrm>
          <a:prstGeom prst="rect">
            <a:avLst/>
          </a:prstGeom>
          <a:noFill/>
        </p:spPr>
        <p:txBody>
          <a:bodyPr wrap="square" rtlCol="0">
            <a:spAutoFit/>
          </a:bodyPr>
          <a:lstStyle/>
          <a:p>
            <a:r>
              <a:rPr lang="nl-BE" sz="2800" b="1" dirty="0"/>
              <a:t>9</a:t>
            </a:r>
            <a:r>
              <a:rPr lang="nl-BE" sz="2800" b="1" dirty="0" smtClean="0"/>
              <a:t>.</a:t>
            </a:r>
            <a:endParaRPr lang="en-US" sz="2800" b="1" dirty="0"/>
          </a:p>
        </p:txBody>
      </p:sp>
    </p:spTree>
    <p:extLst>
      <p:ext uri="{BB962C8B-B14F-4D97-AF65-F5344CB8AC3E}">
        <p14:creationId xmlns:p14="http://schemas.microsoft.com/office/powerpoint/2010/main" val="555491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How does this look?</a:t>
            </a:r>
            <a:endParaRPr lang="en-US" noProof="0" dirty="0"/>
          </a:p>
        </p:txBody>
      </p:sp>
      <p:sp>
        <p:nvSpPr>
          <p:cNvPr id="3" name="Slide Number Placeholder 2"/>
          <p:cNvSpPr>
            <a:spLocks noGrp="1"/>
          </p:cNvSpPr>
          <p:nvPr>
            <p:ph type="sldNum" sz="quarter" idx="12"/>
          </p:nvPr>
        </p:nvSpPr>
        <p:spPr/>
        <p:txBody>
          <a:bodyPr/>
          <a:lstStyle/>
          <a:p>
            <a:fld id="{F35D8031-C8E5-48F8-A3B6-81643B27A3AF}" type="slidenum">
              <a:rPr lang="nl-BE" smtClean="0"/>
              <a:pPr/>
              <a:t>24</a:t>
            </a:fld>
            <a:endParaRPr lang="nl-BE" dirty="0"/>
          </a:p>
        </p:txBody>
      </p:sp>
      <p:pic>
        <p:nvPicPr>
          <p:cNvPr id="8" name="First steps">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323527" y="1385575"/>
            <a:ext cx="8460029" cy="4563705"/>
          </a:xfrm>
        </p:spPr>
      </p:pic>
    </p:spTree>
    <p:extLst>
      <p:ext uri="{BB962C8B-B14F-4D97-AF65-F5344CB8AC3E}">
        <p14:creationId xmlns:p14="http://schemas.microsoft.com/office/powerpoint/2010/main" val="15917432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fullScrn="1">
              <p:cMediaNode vol="80000">
                <p:cTn id="7"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Localization: Motion Model</a:t>
            </a:r>
            <a:endParaRPr lang="en-US" noProof="0" dirty="0"/>
          </a:p>
        </p:txBody>
      </p:sp>
      <p:sp>
        <p:nvSpPr>
          <p:cNvPr id="3" name="Slide Number Placeholder 2"/>
          <p:cNvSpPr>
            <a:spLocks noGrp="1"/>
          </p:cNvSpPr>
          <p:nvPr>
            <p:ph type="sldNum" sz="quarter" idx="12"/>
          </p:nvPr>
        </p:nvSpPr>
        <p:spPr/>
        <p:txBody>
          <a:bodyPr/>
          <a:lstStyle/>
          <a:p>
            <a:fld id="{F35D8031-C8E5-48F8-A3B6-81643B27A3AF}" type="slidenum">
              <a:rPr lang="nl-BE" smtClean="0"/>
              <a:pPr/>
              <a:t>25</a:t>
            </a:fld>
            <a:endParaRPr lang="nl-BE" dirty="0"/>
          </a:p>
        </p:txBody>
      </p:sp>
      <p:pic>
        <p:nvPicPr>
          <p:cNvPr id="4" name="MotionModel">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79512" y="1080000"/>
            <a:ext cx="8907338" cy="4961049"/>
          </a:xfrm>
          <a:prstGeom prst="rect">
            <a:avLst/>
          </a:prstGeom>
        </p:spPr>
      </p:pic>
    </p:spTree>
    <p:extLst>
      <p:ext uri="{BB962C8B-B14F-4D97-AF65-F5344CB8AC3E}">
        <p14:creationId xmlns:p14="http://schemas.microsoft.com/office/powerpoint/2010/main" val="345397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Localization: Sensor Model</a:t>
            </a:r>
            <a:endParaRPr lang="en-US" noProof="0" dirty="0"/>
          </a:p>
        </p:txBody>
      </p:sp>
      <p:sp>
        <p:nvSpPr>
          <p:cNvPr id="3" name="Slide Number Placeholder 2"/>
          <p:cNvSpPr>
            <a:spLocks noGrp="1"/>
          </p:cNvSpPr>
          <p:nvPr>
            <p:ph type="sldNum" sz="quarter" idx="12"/>
          </p:nvPr>
        </p:nvSpPr>
        <p:spPr/>
        <p:txBody>
          <a:bodyPr/>
          <a:lstStyle/>
          <a:p>
            <a:fld id="{F35D8031-C8E5-48F8-A3B6-81643B27A3AF}" type="slidenum">
              <a:rPr lang="nl-BE" smtClean="0"/>
              <a:pPr/>
              <a:t>26</a:t>
            </a:fld>
            <a:endParaRPr lang="nl-BE" dirty="0"/>
          </a:p>
        </p:txBody>
      </p:sp>
      <p:sp>
        <p:nvSpPr>
          <p:cNvPr id="4" name="Content Placeholder 3"/>
          <p:cNvSpPr>
            <a:spLocks noGrp="1"/>
          </p:cNvSpPr>
          <p:nvPr>
            <p:ph idx="1"/>
          </p:nvPr>
        </p:nvSpPr>
        <p:spPr/>
        <p:txBody>
          <a:bodyPr/>
          <a:lstStyle/>
          <a:p>
            <a:r>
              <a:rPr lang="en-US" noProof="0" dirty="0" smtClean="0"/>
              <a:t>Compare real with simulated measurements and assign a “weight”</a:t>
            </a:r>
          </a:p>
          <a:p>
            <a:r>
              <a:rPr lang="en-US" noProof="0" dirty="0" smtClean="0"/>
              <a:t>Simulated: Ray-Casting</a:t>
            </a:r>
          </a:p>
          <a:p>
            <a:r>
              <a:rPr lang="en-US" noProof="0" dirty="0" smtClean="0"/>
              <a:t>Models:</a:t>
            </a:r>
          </a:p>
          <a:p>
            <a:pPr lvl="1"/>
            <a:r>
              <a:rPr lang="en-US" noProof="0" dirty="0" smtClean="0"/>
              <a:t>Sensor Noise</a:t>
            </a:r>
          </a:p>
          <a:p>
            <a:pPr lvl="1"/>
            <a:r>
              <a:rPr lang="en-US" noProof="0" dirty="0" smtClean="0"/>
              <a:t>Unmapped obstacles</a:t>
            </a:r>
          </a:p>
          <a:p>
            <a:pPr lvl="1"/>
            <a:r>
              <a:rPr lang="en-US" noProof="0" dirty="0" smtClean="0"/>
              <a:t>Random Errors</a:t>
            </a:r>
          </a:p>
        </p:txBody>
      </p:sp>
      <p:pic>
        <p:nvPicPr>
          <p:cNvPr id="6" name="raycasting">
            <a:hlinkClick r:id="" action="ppaction://media"/>
          </p:cNvPr>
          <p:cNvPicPr>
            <a:picLocks noChangeAspect="1"/>
          </p:cNvPicPr>
          <p:nvPr>
            <a:videoFile r:link="rId1"/>
            <p:extLst>
              <p:ext uri="{DAA4B4D4-6D71-4841-9C94-3DE7FCFB9230}">
                <p14:media xmlns:p14="http://schemas.microsoft.com/office/powerpoint/2010/main" r:embed="rId2">
                  <p14:trim st="1638"/>
                </p14:media>
              </p:ext>
            </p:extLst>
          </p:nvPr>
        </p:nvPicPr>
        <p:blipFill>
          <a:blip r:embed="rId5"/>
          <a:stretch>
            <a:fillRect/>
          </a:stretch>
        </p:blipFill>
        <p:spPr>
          <a:xfrm>
            <a:off x="4376543" y="2227219"/>
            <a:ext cx="4749528" cy="3537914"/>
          </a:xfrm>
          <a:prstGeom prst="rect">
            <a:avLst/>
          </a:prstGeom>
        </p:spPr>
      </p:pic>
    </p:spTree>
    <p:extLst>
      <p:ext uri="{BB962C8B-B14F-4D97-AF65-F5344CB8AC3E}">
        <p14:creationId xmlns:p14="http://schemas.microsoft.com/office/powerpoint/2010/main" val="116373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Obstacle Avoidance</a:t>
            </a:r>
            <a:endParaRPr lang="en-US" noProof="0" dirty="0"/>
          </a:p>
        </p:txBody>
      </p:sp>
      <p:sp>
        <p:nvSpPr>
          <p:cNvPr id="3" name="Tijdelijke aanduiding voor inhoud 2"/>
          <p:cNvSpPr>
            <a:spLocks noGrp="1"/>
          </p:cNvSpPr>
          <p:nvPr>
            <p:ph idx="1"/>
          </p:nvPr>
        </p:nvSpPr>
        <p:spPr/>
        <p:txBody>
          <a:bodyPr/>
          <a:lstStyle/>
          <a:p>
            <a:r>
              <a:rPr lang="en-US" noProof="0" dirty="0"/>
              <a:t>Follow the path calculated by the path planner</a:t>
            </a:r>
          </a:p>
          <a:p>
            <a:r>
              <a:rPr lang="en-US" noProof="0" dirty="0"/>
              <a:t>Find a collision free </a:t>
            </a:r>
            <a:r>
              <a:rPr lang="en-US" noProof="0" dirty="0" smtClean="0"/>
              <a:t>trajectory</a:t>
            </a:r>
          </a:p>
          <a:p>
            <a:r>
              <a:rPr lang="en-US" noProof="0" dirty="0" smtClean="0"/>
              <a:t>Usage </a:t>
            </a:r>
            <a:r>
              <a:rPr lang="en-US" noProof="0" dirty="0"/>
              <a:t>of scan made by </a:t>
            </a:r>
            <a:r>
              <a:rPr lang="en-US" noProof="0" dirty="0" smtClean="0"/>
              <a:t>LIDAR-sensor</a:t>
            </a:r>
            <a:endParaRPr lang="en-US" noProof="0" dirty="0"/>
          </a:p>
          <a:p>
            <a:r>
              <a:rPr lang="en-US" noProof="0" dirty="0" smtClean="0"/>
              <a:t>Knowledge of the geometry </a:t>
            </a:r>
            <a:r>
              <a:rPr lang="en-US" noProof="0" dirty="0"/>
              <a:t>of the </a:t>
            </a:r>
            <a:r>
              <a:rPr lang="en-US" noProof="0" dirty="0" smtClean="0"/>
              <a:t>robot</a:t>
            </a:r>
          </a:p>
          <a:p>
            <a:r>
              <a:rPr lang="en-US" noProof="0" dirty="0" smtClean="0"/>
              <a:t>Chosen algorithm: </a:t>
            </a:r>
            <a:r>
              <a:rPr lang="en-US" noProof="0" dirty="0"/>
              <a:t>Vector Polar </a:t>
            </a:r>
            <a:r>
              <a:rPr lang="en-US" noProof="0" dirty="0" smtClean="0"/>
              <a:t>Histogram</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27</a:t>
            </a:fld>
            <a:endParaRPr lang="nl-BE" dirty="0"/>
          </a:p>
        </p:txBody>
      </p:sp>
    </p:spTree>
    <p:extLst>
      <p:ext uri="{BB962C8B-B14F-4D97-AF65-F5344CB8AC3E}">
        <p14:creationId xmlns:p14="http://schemas.microsoft.com/office/powerpoint/2010/main" val="4073475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Vector Polar Histogram</a:t>
            </a:r>
            <a:endParaRPr lang="en-US" noProof="0" dirty="0"/>
          </a:p>
        </p:txBody>
      </p:sp>
      <p:sp>
        <p:nvSpPr>
          <p:cNvPr id="3" name="Tijdelijke aanduiding voor inhoud 2"/>
          <p:cNvSpPr>
            <a:spLocks noGrp="1"/>
          </p:cNvSpPr>
          <p:nvPr>
            <p:ph idx="1"/>
          </p:nvPr>
        </p:nvSpPr>
        <p:spPr/>
        <p:txBody>
          <a:bodyPr/>
          <a:lstStyle/>
          <a:p>
            <a:r>
              <a:rPr lang="en-US" noProof="0" dirty="0" smtClean="0"/>
              <a:t>Tailor-made algorithm for laser sensors (polar coordinates)</a:t>
            </a:r>
          </a:p>
          <a:p>
            <a:r>
              <a:rPr lang="en-US" noProof="0" dirty="0" smtClean="0"/>
              <a:t>Takes actual speed into account</a:t>
            </a:r>
          </a:p>
          <a:p>
            <a:r>
              <a:rPr lang="en-US" noProof="0" dirty="0" smtClean="0"/>
              <a:t>Changes robot speed if necessary</a:t>
            </a:r>
          </a:p>
          <a:p>
            <a:r>
              <a:rPr lang="en-US" noProof="0" dirty="0" smtClean="0"/>
              <a:t>Changes made to original algorithm:</a:t>
            </a:r>
          </a:p>
          <a:p>
            <a:pPr lvl="1"/>
            <a:r>
              <a:rPr lang="en-US" noProof="0" dirty="0" smtClean="0"/>
              <a:t>Geometry of robot</a:t>
            </a:r>
          </a:p>
          <a:p>
            <a:pPr lvl="1"/>
            <a:r>
              <a:rPr lang="en-US" noProof="0" dirty="0" smtClean="0"/>
              <a:t>Circular motion</a:t>
            </a:r>
          </a:p>
        </p:txBody>
      </p:sp>
      <p:sp>
        <p:nvSpPr>
          <p:cNvPr id="4" name="Slide Number Placeholder 3"/>
          <p:cNvSpPr>
            <a:spLocks noGrp="1"/>
          </p:cNvSpPr>
          <p:nvPr>
            <p:ph type="sldNum" sz="quarter" idx="12"/>
          </p:nvPr>
        </p:nvSpPr>
        <p:spPr/>
        <p:txBody>
          <a:bodyPr/>
          <a:lstStyle/>
          <a:p>
            <a:fld id="{F35D8031-C8E5-48F8-A3B6-81643B27A3AF}" type="slidenum">
              <a:rPr lang="nl-BE" smtClean="0"/>
              <a:pPr/>
              <a:t>28</a:t>
            </a:fld>
            <a:endParaRPr lang="nl-BE" dirty="0"/>
          </a:p>
        </p:txBody>
      </p:sp>
    </p:spTree>
    <p:extLst>
      <p:ext uri="{BB962C8B-B14F-4D97-AF65-F5344CB8AC3E}">
        <p14:creationId xmlns:p14="http://schemas.microsoft.com/office/powerpoint/2010/main" val="31527107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Vector Polar Histogram</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29</a:t>
            </a:fld>
            <a:endParaRPr lang="nl-BE" dirty="0"/>
          </a:p>
        </p:txBody>
      </p:sp>
      <p:pic>
        <p:nvPicPr>
          <p:cNvPr id="8" name="Content Placeholder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735"/>
          <a:stretch/>
        </p:blipFill>
        <p:spPr>
          <a:xfrm flipH="1">
            <a:off x="3635895" y="1348874"/>
            <a:ext cx="5228368" cy="4429125"/>
          </a:xfrm>
          <a:prstGeom prst="rect">
            <a:avLst/>
          </a:prstGeom>
        </p:spPr>
      </p:pic>
      <p:sp>
        <p:nvSpPr>
          <p:cNvPr id="3" name="Content Placeholder 2"/>
          <p:cNvSpPr>
            <a:spLocks noGrp="1"/>
          </p:cNvSpPr>
          <p:nvPr>
            <p:ph idx="1"/>
          </p:nvPr>
        </p:nvSpPr>
        <p:spPr/>
        <p:txBody>
          <a:bodyPr/>
          <a:lstStyle/>
          <a:p>
            <a:r>
              <a:rPr lang="en-US" dirty="0"/>
              <a:t>Original laser scan = </a:t>
            </a:r>
            <a:br>
              <a:rPr lang="en-US" dirty="0"/>
            </a:br>
            <a:r>
              <a:rPr lang="en-US" dirty="0"/>
              <a:t>distance to each </a:t>
            </a:r>
            <a:r>
              <a:rPr lang="en-US" dirty="0" smtClean="0"/>
              <a:t>obstacle</a:t>
            </a:r>
            <a:endParaRPr lang="en-US" dirty="0"/>
          </a:p>
        </p:txBody>
      </p:sp>
    </p:spTree>
    <p:extLst>
      <p:ext uri="{BB962C8B-B14F-4D97-AF65-F5344CB8AC3E}">
        <p14:creationId xmlns:p14="http://schemas.microsoft.com/office/powerpoint/2010/main" val="789573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Goals (Application)</a:t>
            </a:r>
            <a:endParaRPr lang="en-US" noProof="0" dirty="0"/>
          </a:p>
        </p:txBody>
      </p:sp>
      <p:sp>
        <p:nvSpPr>
          <p:cNvPr id="3" name="Tijdelijke aanduiding voor inhoud 2"/>
          <p:cNvSpPr>
            <a:spLocks noGrp="1"/>
          </p:cNvSpPr>
          <p:nvPr>
            <p:ph idx="1"/>
          </p:nvPr>
        </p:nvSpPr>
        <p:spPr/>
        <p:txBody>
          <a:bodyPr vert="horz" lIns="0" tIns="0" rIns="0" bIns="0" rtlCol="0" anchor="t">
            <a:noAutofit/>
          </a:bodyPr>
          <a:lstStyle/>
          <a:p>
            <a:r>
              <a:rPr lang="en-US" noProof="0" dirty="0"/>
              <a:t>Guidance of a visitor </a:t>
            </a:r>
            <a:r>
              <a:rPr lang="en-US" noProof="0" dirty="0" smtClean="0"/>
              <a:t>to the entrance of a room, in Group T</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3</a:t>
            </a:fld>
            <a:endParaRPr lang="nl-BE" dirty="0"/>
          </a:p>
        </p:txBody>
      </p:sp>
      <p:pic>
        <p:nvPicPr>
          <p:cNvPr id="5" name="Afbeelding 4" descr="GROUP T 489_27 600dpi_web_xsysx.jpg"/>
          <p:cNvPicPr>
            <a:picLocks noChangeAspect="1"/>
          </p:cNvPicPr>
          <p:nvPr/>
        </p:nvPicPr>
        <p:blipFill>
          <a:blip r:embed="rId3"/>
          <a:stretch>
            <a:fillRect/>
          </a:stretch>
        </p:blipFill>
        <p:spPr>
          <a:xfrm flipH="1">
            <a:off x="2210339" y="2199691"/>
            <a:ext cx="4473991" cy="3578308"/>
          </a:xfrm>
          <a:prstGeom prst="rect">
            <a:avLst/>
          </a:prstGeom>
        </p:spPr>
      </p:pic>
    </p:spTree>
    <p:extLst>
      <p:ext uri="{BB962C8B-B14F-4D97-AF65-F5344CB8AC3E}">
        <p14:creationId xmlns:p14="http://schemas.microsoft.com/office/powerpoint/2010/main" val="11413870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Vector Polar Histogram</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30</a:t>
            </a:fld>
            <a:endParaRPr lang="nl-BE" dirty="0"/>
          </a:p>
        </p:txBody>
      </p:sp>
      <p:pic>
        <p:nvPicPr>
          <p:cNvPr id="8" name="Picture 7"/>
          <p:cNvPicPr>
            <a:picLocks noChangeAspect="1"/>
          </p:cNvPicPr>
          <p:nvPr/>
        </p:nvPicPr>
        <p:blipFill rotWithShape="1">
          <a:blip r:embed="rId3"/>
          <a:srcRect l="52301" b="-1362"/>
          <a:stretch/>
        </p:blipFill>
        <p:spPr>
          <a:xfrm>
            <a:off x="558100" y="2952054"/>
            <a:ext cx="722387" cy="444116"/>
          </a:xfrm>
          <a:prstGeom prst="rect">
            <a:avLst/>
          </a:prstGeom>
        </p:spPr>
      </p:pic>
      <p:sp>
        <p:nvSpPr>
          <p:cNvPr id="10" name="Content Placeholder 9"/>
          <p:cNvSpPr>
            <a:spLocks noGrp="1"/>
          </p:cNvSpPr>
          <p:nvPr>
            <p:ph idx="1"/>
          </p:nvPr>
        </p:nvSpPr>
        <p:spPr/>
        <p:txBody>
          <a:bodyPr/>
          <a:lstStyle/>
          <a:p>
            <a:r>
              <a:rPr lang="en-US" dirty="0"/>
              <a:t>Distance to each obstacle </a:t>
            </a: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Distance that the robot can move</a:t>
            </a:r>
            <a:br>
              <a:rPr lang="en-US" dirty="0">
                <a:sym typeface="Wingdings" panose="05000000000000000000" pitchFamily="2" charset="2"/>
              </a:rPr>
            </a:br>
            <a:r>
              <a:rPr lang="en-US" dirty="0">
                <a:sym typeface="Wingdings" panose="05000000000000000000" pitchFamily="2" charset="2"/>
              </a:rPr>
              <a:t> towards each </a:t>
            </a:r>
            <a:r>
              <a:rPr lang="en-US" dirty="0" smtClean="0">
                <a:sym typeface="Wingdings" panose="05000000000000000000" pitchFamily="2" charset="2"/>
              </a:rPr>
              <a:t>obstacle</a:t>
            </a:r>
            <a:endParaRPr lang="en-US" dirty="0"/>
          </a:p>
        </p:txBody>
      </p:sp>
      <p:sp>
        <p:nvSpPr>
          <p:cNvPr id="3" name="Rectangle 2"/>
          <p:cNvSpPr/>
          <p:nvPr/>
        </p:nvSpPr>
        <p:spPr>
          <a:xfrm>
            <a:off x="2286000" y="2967335"/>
            <a:ext cx="4572000" cy="369332"/>
          </a:xfrm>
          <a:prstGeom prst="rect">
            <a:avLst/>
          </a:prstGeom>
        </p:spPr>
        <p:txBody>
          <a:bodyPr>
            <a:spAutoFit/>
          </a:bodyPr>
          <a:lstStyle/>
          <a:p>
            <a:endParaRPr lang="en-US" dirty="0"/>
          </a:p>
        </p:txBody>
      </p:sp>
      <p:pic>
        <p:nvPicPr>
          <p:cNvPr id="11" name="Content Placeholder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574640" y="1346800"/>
            <a:ext cx="5317840" cy="4429125"/>
          </a:xfrm>
          <a:prstGeom prst="rect">
            <a:avLst/>
          </a:prstGeom>
        </p:spPr>
      </p:pic>
    </p:spTree>
    <p:extLst>
      <p:ext uri="{BB962C8B-B14F-4D97-AF65-F5344CB8AC3E}">
        <p14:creationId xmlns:p14="http://schemas.microsoft.com/office/powerpoint/2010/main" val="1566162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Vector Polar Histogram</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31</a:t>
            </a:fld>
            <a:endParaRPr lang="nl-BE" dirty="0"/>
          </a:p>
        </p:txBody>
      </p:sp>
      <p:sp>
        <p:nvSpPr>
          <p:cNvPr id="8" name="Content Placeholder 7"/>
          <p:cNvSpPr>
            <a:spLocks noGrp="1"/>
          </p:cNvSpPr>
          <p:nvPr>
            <p:ph idx="1"/>
          </p:nvPr>
        </p:nvSpPr>
        <p:spPr/>
        <p:txBody>
          <a:bodyPr/>
          <a:lstStyle/>
          <a:p>
            <a:r>
              <a:rPr lang="en-US" dirty="0"/>
              <a:t>Direction with distance that robot </a:t>
            </a:r>
            <a:br>
              <a:rPr lang="en-US" dirty="0"/>
            </a:br>
            <a:r>
              <a:rPr lang="en-US" dirty="0"/>
              <a:t>could travel within one cycle time</a:t>
            </a:r>
            <a:br>
              <a:rPr lang="en-US" dirty="0"/>
            </a:br>
            <a:r>
              <a:rPr lang="en-US" dirty="0"/>
              <a:t>are </a:t>
            </a:r>
            <a:r>
              <a:rPr lang="en-US" dirty="0" smtClean="0"/>
              <a:t>eliminated</a:t>
            </a:r>
            <a:endParaRPr lang="nl-BE" dirty="0"/>
          </a:p>
        </p:txBody>
      </p:sp>
      <p:pic>
        <p:nvPicPr>
          <p:cNvPr id="7" name="Picture 6"/>
          <p:cNvPicPr>
            <a:picLocks noChangeAspect="1"/>
          </p:cNvPicPr>
          <p:nvPr/>
        </p:nvPicPr>
        <p:blipFill>
          <a:blip r:embed="rId3"/>
          <a:stretch>
            <a:fillRect/>
          </a:stretch>
        </p:blipFill>
        <p:spPr>
          <a:xfrm>
            <a:off x="665920" y="3125849"/>
            <a:ext cx="1514475" cy="438150"/>
          </a:xfrm>
          <a:prstGeom prst="rect">
            <a:avLst/>
          </a:prstGeom>
        </p:spPr>
      </p:pic>
      <p:pic>
        <p:nvPicPr>
          <p:cNvPr id="3" name="Picture 2"/>
          <p:cNvPicPr>
            <a:picLocks noChangeAspect="1"/>
          </p:cNvPicPr>
          <p:nvPr/>
        </p:nvPicPr>
        <p:blipFill>
          <a:blip r:embed="rId4"/>
          <a:stretch>
            <a:fillRect/>
          </a:stretch>
        </p:blipFill>
        <p:spPr>
          <a:xfrm>
            <a:off x="446188" y="3563999"/>
            <a:ext cx="3171713" cy="840189"/>
          </a:xfrm>
          <a:prstGeom prst="rect">
            <a:avLst/>
          </a:prstGeom>
        </p:spPr>
      </p:pic>
      <p:pic>
        <p:nvPicPr>
          <p:cNvPr id="9" name="Content Placeholder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637463" y="1349437"/>
            <a:ext cx="5255017" cy="4429125"/>
          </a:xfrm>
          <a:prstGeom prst="rect">
            <a:avLst/>
          </a:prstGeom>
        </p:spPr>
      </p:pic>
    </p:spTree>
    <p:extLst>
      <p:ext uri="{BB962C8B-B14F-4D97-AF65-F5344CB8AC3E}">
        <p14:creationId xmlns:p14="http://schemas.microsoft.com/office/powerpoint/2010/main" val="36419793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Vector Polar Histogram</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32</a:t>
            </a:fld>
            <a:endParaRPr lang="nl-BE" dirty="0"/>
          </a:p>
        </p:txBody>
      </p:sp>
      <p:sp>
        <p:nvSpPr>
          <p:cNvPr id="6" name="Content Placeholder 5"/>
          <p:cNvSpPr>
            <a:spLocks noGrp="1"/>
          </p:cNvSpPr>
          <p:nvPr>
            <p:ph idx="1"/>
          </p:nvPr>
        </p:nvSpPr>
        <p:spPr/>
        <p:txBody>
          <a:bodyPr/>
          <a:lstStyle/>
          <a:p>
            <a:r>
              <a:rPr lang="en-US" dirty="0"/>
              <a:t>Direction is chosen according to </a:t>
            </a:r>
            <a:r>
              <a:rPr lang="en-US" dirty="0" smtClean="0"/>
              <a:t>:</a:t>
            </a:r>
            <a:endParaRPr lang="en-US" dirty="0"/>
          </a:p>
        </p:txBody>
      </p:sp>
      <p:sp>
        <p:nvSpPr>
          <p:cNvPr id="7" name="Tijdelijke aanduiding voor inhoud 2"/>
          <p:cNvSpPr txBox="1">
            <a:spLocks/>
          </p:cNvSpPr>
          <p:nvPr/>
        </p:nvSpPr>
        <p:spPr>
          <a:xfrm>
            <a:off x="540000" y="1349999"/>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p>
        </p:txBody>
      </p:sp>
      <p:pic>
        <p:nvPicPr>
          <p:cNvPr id="3" name="Picture 2"/>
          <p:cNvPicPr>
            <a:picLocks noChangeAspect="1"/>
          </p:cNvPicPr>
          <p:nvPr/>
        </p:nvPicPr>
        <p:blipFill rotWithShape="1">
          <a:blip r:embed="rId3"/>
          <a:srcRect l="6224" t="20519" r="3556" b="10755"/>
          <a:stretch/>
        </p:blipFill>
        <p:spPr>
          <a:xfrm>
            <a:off x="542412" y="1995302"/>
            <a:ext cx="2088232" cy="504056"/>
          </a:xfrm>
          <a:prstGeom prst="rect">
            <a:avLst/>
          </a:prstGeom>
        </p:spPr>
      </p:pic>
      <p:pic>
        <p:nvPicPr>
          <p:cNvPr id="8" name="Picture 7"/>
          <p:cNvPicPr>
            <a:picLocks noChangeAspect="1"/>
          </p:cNvPicPr>
          <p:nvPr/>
        </p:nvPicPr>
        <p:blipFill rotWithShape="1">
          <a:blip r:embed="rId4"/>
          <a:srcRect l="2180" b="4257"/>
          <a:stretch/>
        </p:blipFill>
        <p:spPr>
          <a:xfrm>
            <a:off x="542412" y="2538023"/>
            <a:ext cx="3102677" cy="401259"/>
          </a:xfrm>
          <a:prstGeom prst="rect">
            <a:avLst/>
          </a:prstGeom>
        </p:spPr>
      </p:pic>
      <p:pic>
        <p:nvPicPr>
          <p:cNvPr id="9" name="Content Placeholder 4"/>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430"/>
          <a:stretch/>
        </p:blipFill>
        <p:spPr>
          <a:xfrm flipH="1">
            <a:off x="3599184" y="1412776"/>
            <a:ext cx="5274815" cy="4365786"/>
          </a:xfrm>
          <a:prstGeom prst="rect">
            <a:avLst/>
          </a:prstGeom>
        </p:spPr>
      </p:pic>
    </p:spTree>
    <p:extLst>
      <p:ext uri="{BB962C8B-B14F-4D97-AF65-F5344CB8AC3E}">
        <p14:creationId xmlns:p14="http://schemas.microsoft.com/office/powerpoint/2010/main" val="16472198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Vector Polar Histogram</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33</a:t>
            </a:fld>
            <a:endParaRPr lang="nl-BE" dirty="0"/>
          </a:p>
        </p:txBody>
      </p:sp>
      <p:sp>
        <p:nvSpPr>
          <p:cNvPr id="3" name="Content Placeholder 2"/>
          <p:cNvSpPr>
            <a:spLocks noGrp="1"/>
          </p:cNvSpPr>
          <p:nvPr>
            <p:ph idx="1"/>
          </p:nvPr>
        </p:nvSpPr>
        <p:spPr/>
        <p:txBody>
          <a:bodyPr/>
          <a:lstStyle/>
          <a:p>
            <a:r>
              <a:rPr lang="en-US" dirty="0"/>
              <a:t>Safe, but still goal </a:t>
            </a:r>
            <a:r>
              <a:rPr lang="en-US" dirty="0" smtClean="0"/>
              <a:t>seeking</a:t>
            </a:r>
            <a:endParaRPr lang="en-US" dirty="0"/>
          </a:p>
        </p:txBody>
      </p:sp>
      <p:sp>
        <p:nvSpPr>
          <p:cNvPr id="5" name="Tijdelijke aanduiding voor inhoud 2"/>
          <p:cNvSpPr txBox="1">
            <a:spLocks/>
          </p:cNvSpPr>
          <p:nvPr/>
        </p:nvSpPr>
        <p:spPr>
          <a:xfrm>
            <a:off x="540000" y="1349999"/>
            <a:ext cx="8334000" cy="4428000"/>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8" name="Content Placeholder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593478" y="1349437"/>
            <a:ext cx="5299002" cy="4429125"/>
          </a:xfrm>
          <a:prstGeom prst="rect">
            <a:avLst/>
          </a:prstGeom>
        </p:spPr>
      </p:pic>
    </p:spTree>
    <p:extLst>
      <p:ext uri="{BB962C8B-B14F-4D97-AF65-F5344CB8AC3E}">
        <p14:creationId xmlns:p14="http://schemas.microsoft.com/office/powerpoint/2010/main" val="1980412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Agenda</a:t>
            </a:r>
            <a:endParaRPr lang="en-US" noProof="0" dirty="0"/>
          </a:p>
        </p:txBody>
      </p:sp>
      <p:sp>
        <p:nvSpPr>
          <p:cNvPr id="3" name="Tijdelijke aanduiding voor inhoud 2"/>
          <p:cNvSpPr>
            <a:spLocks noGrp="1"/>
          </p:cNvSpPr>
          <p:nvPr>
            <p:ph idx="1"/>
          </p:nvPr>
        </p:nvSpPr>
        <p:spPr/>
        <p:txBody>
          <a:bodyPr/>
          <a:lstStyle/>
          <a:p>
            <a:r>
              <a:rPr lang="en-US" noProof="0" dirty="0"/>
              <a:t>Purpose</a:t>
            </a:r>
          </a:p>
          <a:p>
            <a:r>
              <a:rPr lang="en-US" noProof="0" dirty="0"/>
              <a:t>Introduction</a:t>
            </a:r>
          </a:p>
          <a:p>
            <a:r>
              <a:rPr lang="en-US" noProof="0" dirty="0"/>
              <a:t>Robotic platform</a:t>
            </a:r>
          </a:p>
          <a:p>
            <a:r>
              <a:rPr lang="en-US" noProof="0" dirty="0"/>
              <a:t>Methods</a:t>
            </a:r>
          </a:p>
          <a:p>
            <a:r>
              <a:rPr lang="en-US" smtClean="0">
                <a:solidFill>
                  <a:srgbClr val="FF0000"/>
                </a:solidFill>
              </a:rPr>
              <a:t>Demonstration</a:t>
            </a:r>
            <a:endParaRPr lang="en-US" noProof="0" dirty="0">
              <a:solidFill>
                <a:srgbClr val="FF0000"/>
              </a:solidFill>
            </a:endParaRPr>
          </a:p>
          <a:p>
            <a:r>
              <a:rPr lang="en-US" noProof="0" dirty="0"/>
              <a:t>Critical reflection</a:t>
            </a:r>
          </a:p>
          <a:p>
            <a:r>
              <a:rPr lang="en-US" noProof="0" dirty="0"/>
              <a:t>Future work</a:t>
            </a:r>
          </a:p>
        </p:txBody>
      </p:sp>
      <p:sp>
        <p:nvSpPr>
          <p:cNvPr id="4" name="Slide Number Placeholder 3"/>
          <p:cNvSpPr>
            <a:spLocks noGrp="1"/>
          </p:cNvSpPr>
          <p:nvPr>
            <p:ph type="sldNum" sz="quarter" idx="12"/>
          </p:nvPr>
        </p:nvSpPr>
        <p:spPr/>
        <p:txBody>
          <a:bodyPr/>
          <a:lstStyle/>
          <a:p>
            <a:fld id="{F35D8031-C8E5-48F8-A3B6-81643B27A3AF}" type="slidenum">
              <a:rPr lang="nl-BE" smtClean="0"/>
              <a:pPr/>
              <a:t>34</a:t>
            </a:fld>
            <a:endParaRPr lang="nl-BE" dirty="0"/>
          </a:p>
        </p:txBody>
      </p:sp>
    </p:spTree>
    <p:extLst>
      <p:ext uri="{BB962C8B-B14F-4D97-AF65-F5344CB8AC3E}">
        <p14:creationId xmlns:p14="http://schemas.microsoft.com/office/powerpoint/2010/main" val="29193482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Demonstration</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35</a:t>
            </a:fld>
            <a:endParaRPr lang="nl-BE" dirty="0"/>
          </a:p>
        </p:txBody>
      </p:sp>
      <p:pic>
        <p:nvPicPr>
          <p:cNvPr id="6" name="CleanRun">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769938" y="1349375"/>
            <a:ext cx="7874000" cy="4429125"/>
          </a:xfrm>
        </p:spPr>
      </p:pic>
    </p:spTree>
    <p:extLst>
      <p:ext uri="{BB962C8B-B14F-4D97-AF65-F5344CB8AC3E}">
        <p14:creationId xmlns:p14="http://schemas.microsoft.com/office/powerpoint/2010/main" val="464858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Agenda</a:t>
            </a:r>
            <a:endParaRPr lang="en-US" noProof="0" dirty="0"/>
          </a:p>
        </p:txBody>
      </p:sp>
      <p:sp>
        <p:nvSpPr>
          <p:cNvPr id="3" name="Tijdelijke aanduiding voor inhoud 2"/>
          <p:cNvSpPr>
            <a:spLocks noGrp="1"/>
          </p:cNvSpPr>
          <p:nvPr>
            <p:ph idx="1"/>
          </p:nvPr>
        </p:nvSpPr>
        <p:spPr/>
        <p:txBody>
          <a:bodyPr/>
          <a:lstStyle/>
          <a:p>
            <a:r>
              <a:rPr lang="en-US" noProof="0" dirty="0"/>
              <a:t>Purpose</a:t>
            </a:r>
          </a:p>
          <a:p>
            <a:r>
              <a:rPr lang="en-US" noProof="0" dirty="0"/>
              <a:t>Introduction</a:t>
            </a:r>
          </a:p>
          <a:p>
            <a:r>
              <a:rPr lang="en-US" noProof="0" dirty="0"/>
              <a:t>Robotic platform</a:t>
            </a:r>
          </a:p>
          <a:p>
            <a:r>
              <a:rPr lang="en-US" noProof="0" dirty="0"/>
              <a:t>Methods</a:t>
            </a:r>
          </a:p>
          <a:p>
            <a:r>
              <a:rPr lang="en-US" smtClean="0"/>
              <a:t>Demonstration</a:t>
            </a:r>
            <a:endParaRPr lang="en-US" noProof="0" dirty="0"/>
          </a:p>
          <a:p>
            <a:r>
              <a:rPr lang="en-US" noProof="0" dirty="0">
                <a:solidFill>
                  <a:srgbClr val="FF0000"/>
                </a:solidFill>
              </a:rPr>
              <a:t>Critical reflection</a:t>
            </a:r>
          </a:p>
          <a:p>
            <a:r>
              <a:rPr lang="en-US" noProof="0" dirty="0"/>
              <a:t>Future work</a:t>
            </a:r>
          </a:p>
        </p:txBody>
      </p:sp>
      <p:sp>
        <p:nvSpPr>
          <p:cNvPr id="4" name="Slide Number Placeholder 3"/>
          <p:cNvSpPr>
            <a:spLocks noGrp="1"/>
          </p:cNvSpPr>
          <p:nvPr>
            <p:ph type="sldNum" sz="quarter" idx="12"/>
          </p:nvPr>
        </p:nvSpPr>
        <p:spPr/>
        <p:txBody>
          <a:bodyPr/>
          <a:lstStyle/>
          <a:p>
            <a:fld id="{F35D8031-C8E5-48F8-A3B6-81643B27A3AF}" type="slidenum">
              <a:rPr lang="nl-BE" smtClean="0"/>
              <a:pPr/>
              <a:t>36</a:t>
            </a:fld>
            <a:endParaRPr lang="nl-BE" dirty="0"/>
          </a:p>
        </p:txBody>
      </p:sp>
    </p:spTree>
    <p:extLst>
      <p:ext uri="{BB962C8B-B14F-4D97-AF65-F5344CB8AC3E}">
        <p14:creationId xmlns:p14="http://schemas.microsoft.com/office/powerpoint/2010/main" val="502515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Critical Reflection</a:t>
            </a:r>
            <a:endParaRPr lang="en-US" noProof="0" dirty="0"/>
          </a:p>
        </p:txBody>
      </p:sp>
      <p:sp>
        <p:nvSpPr>
          <p:cNvPr id="3" name="Tijdelijke aanduiding voor inhoud 2"/>
          <p:cNvSpPr>
            <a:spLocks noGrp="1"/>
          </p:cNvSpPr>
          <p:nvPr>
            <p:ph idx="1"/>
          </p:nvPr>
        </p:nvSpPr>
        <p:spPr/>
        <p:txBody>
          <a:bodyPr/>
          <a:lstStyle/>
          <a:p>
            <a:r>
              <a:rPr lang="en-US" noProof="0" dirty="0"/>
              <a:t>Localization</a:t>
            </a:r>
          </a:p>
          <a:p>
            <a:pPr lvl="1"/>
            <a:r>
              <a:rPr lang="nl-BE" dirty="0"/>
              <a:t>Difficult</a:t>
            </a:r>
            <a:r>
              <a:rPr lang="nl-BE"/>
              <a:t> position estimates on spiral</a:t>
            </a:r>
            <a:endParaRPr lang="nl-BE" dirty="0"/>
          </a:p>
          <a:p>
            <a:pPr lvl="1"/>
            <a:r>
              <a:rPr lang="nl-BE"/>
              <a:t>Need for precise odometry</a:t>
            </a:r>
            <a:endParaRPr lang="nl-BE" dirty="0"/>
          </a:p>
          <a:p>
            <a:pPr lvl="1"/>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37</a:t>
            </a:fld>
            <a:endParaRPr lang="nl-BE" dirty="0"/>
          </a:p>
        </p:txBody>
      </p:sp>
    </p:spTree>
    <p:extLst>
      <p:ext uri="{BB962C8B-B14F-4D97-AF65-F5344CB8AC3E}">
        <p14:creationId xmlns:p14="http://schemas.microsoft.com/office/powerpoint/2010/main" val="632382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35D8031-C8E5-48F8-A3B6-81643B27A3AF}" type="slidenum">
              <a:rPr lang="nl-BE" smtClean="0"/>
              <a:pPr/>
              <a:t>38</a:t>
            </a:fld>
            <a:endParaRPr lang="nl-BE" dirty="0"/>
          </a:p>
        </p:txBody>
      </p:sp>
      <p:sp>
        <p:nvSpPr>
          <p:cNvPr id="6" name="Title 1"/>
          <p:cNvSpPr>
            <a:spLocks noGrp="1"/>
          </p:cNvSpPr>
          <p:nvPr>
            <p:ph type="title"/>
          </p:nvPr>
        </p:nvSpPr>
        <p:spPr>
          <a:xfrm>
            <a:off x="540000" y="180000"/>
            <a:ext cx="8334000" cy="900000"/>
          </a:xfrm>
        </p:spPr>
        <p:txBody>
          <a:bodyPr/>
          <a:lstStyle/>
          <a:p>
            <a:r>
              <a:rPr lang="en-US" noProof="0" dirty="0" smtClean="0"/>
              <a:t>Video: Spiral without curves</a:t>
            </a:r>
            <a:endParaRPr lang="en-US" noProof="0" dirty="0"/>
          </a:p>
        </p:txBody>
      </p:sp>
      <p:pic>
        <p:nvPicPr>
          <p:cNvPr id="4" name="SpiralWithAngleRotations">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899592" y="1089500"/>
            <a:ext cx="7313858" cy="4875905"/>
          </a:xfrm>
        </p:spPr>
      </p:pic>
    </p:spTree>
    <p:extLst>
      <p:ext uri="{BB962C8B-B14F-4D97-AF65-F5344CB8AC3E}">
        <p14:creationId xmlns:p14="http://schemas.microsoft.com/office/powerpoint/2010/main" val="2293022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Critical Reflection</a:t>
            </a:r>
            <a:endParaRPr lang="en-US" noProof="0" dirty="0"/>
          </a:p>
        </p:txBody>
      </p:sp>
      <p:sp>
        <p:nvSpPr>
          <p:cNvPr id="3" name="Tijdelijke aanduiding voor inhoud 2"/>
          <p:cNvSpPr>
            <a:spLocks noGrp="1"/>
          </p:cNvSpPr>
          <p:nvPr>
            <p:ph idx="1"/>
          </p:nvPr>
        </p:nvSpPr>
        <p:spPr/>
        <p:txBody>
          <a:bodyPr/>
          <a:lstStyle/>
          <a:p>
            <a:r>
              <a:rPr lang="en-US" noProof="0"/>
              <a:t>Localization </a:t>
            </a:r>
            <a:endParaRPr lang="en-US" noProof="0" dirty="0"/>
          </a:p>
          <a:p>
            <a:pPr lvl="1"/>
            <a:r>
              <a:rPr lang="nl-BE" noProof="0" dirty="0"/>
              <a:t>Difficult position estimates on spiral</a:t>
            </a:r>
          </a:p>
          <a:p>
            <a:pPr lvl="1"/>
            <a:r>
              <a:rPr lang="nl-BE" dirty="0"/>
              <a:t>Need for precise odometry</a:t>
            </a:r>
          </a:p>
          <a:p>
            <a:r>
              <a:rPr lang="en-US" noProof="0" smtClean="0"/>
              <a:t>Obstacle </a:t>
            </a:r>
            <a:r>
              <a:rPr lang="en-US" noProof="0"/>
              <a:t>Avoidance </a:t>
            </a:r>
            <a:r>
              <a:rPr lang="en-US" dirty="0"/>
              <a:t>(</a:t>
            </a:r>
            <a:r>
              <a:rPr lang="en-US"/>
              <a:t>Video)</a:t>
            </a:r>
            <a:endParaRPr lang="en-US" noProof="0" dirty="0"/>
          </a:p>
          <a:p>
            <a:pPr lvl="1"/>
            <a:r>
              <a:rPr lang="en-US" noProof="0" dirty="0"/>
              <a:t>Designed</a:t>
            </a:r>
            <a:r>
              <a:rPr lang="nl-BE" dirty="0"/>
              <a:t> </a:t>
            </a:r>
            <a:r>
              <a:rPr lang="en-US" noProof="0" dirty="0"/>
              <a:t>for static obstacles</a:t>
            </a:r>
          </a:p>
          <a:p>
            <a:pPr lvl="1"/>
            <a:r>
              <a:rPr lang="en-US" noProof="0" dirty="0"/>
              <a:t>Considers dynamic obstacles as static </a:t>
            </a:r>
          </a:p>
          <a:p>
            <a:endParaRPr lang="en-US"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39</a:t>
            </a:fld>
            <a:endParaRPr lang="nl-BE" dirty="0"/>
          </a:p>
        </p:txBody>
      </p:sp>
    </p:spTree>
    <p:extLst>
      <p:ext uri="{BB962C8B-B14F-4D97-AF65-F5344CB8AC3E}">
        <p14:creationId xmlns:p14="http://schemas.microsoft.com/office/powerpoint/2010/main" val="1386982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depositphotos_9669220_m-e1380519645660.jpg"/>
          <p:cNvPicPr>
            <a:picLocks noChangeAspect="1"/>
          </p:cNvPicPr>
          <p:nvPr/>
        </p:nvPicPr>
        <p:blipFill>
          <a:blip r:embed="rId3"/>
          <a:stretch>
            <a:fillRect/>
          </a:stretch>
        </p:blipFill>
        <p:spPr>
          <a:xfrm>
            <a:off x="6130800" y="1349999"/>
            <a:ext cx="2743200" cy="1988820"/>
          </a:xfrm>
          <a:prstGeom prst="rect">
            <a:avLst/>
          </a:prstGeom>
        </p:spPr>
      </p:pic>
      <p:sp>
        <p:nvSpPr>
          <p:cNvPr id="2" name="Titel 1"/>
          <p:cNvSpPr>
            <a:spLocks noGrp="1"/>
          </p:cNvSpPr>
          <p:nvPr>
            <p:ph type="title"/>
          </p:nvPr>
        </p:nvSpPr>
        <p:spPr/>
        <p:txBody>
          <a:bodyPr/>
          <a:lstStyle/>
          <a:p>
            <a:r>
              <a:rPr lang="en-US" noProof="0" dirty="0" smtClean="0"/>
              <a:t>Goals (Design)</a:t>
            </a:r>
            <a:endParaRPr lang="en-US" noProof="0" dirty="0"/>
          </a:p>
        </p:txBody>
      </p:sp>
      <p:sp>
        <p:nvSpPr>
          <p:cNvPr id="3" name="Tijdelijke aanduiding voor inhoud 2"/>
          <p:cNvSpPr>
            <a:spLocks noGrp="1"/>
          </p:cNvSpPr>
          <p:nvPr>
            <p:ph idx="1"/>
          </p:nvPr>
        </p:nvSpPr>
        <p:spPr/>
        <p:txBody>
          <a:bodyPr vert="horz" lIns="0" tIns="0" rIns="0" bIns="0" rtlCol="0" anchor="t">
            <a:noAutofit/>
          </a:bodyPr>
          <a:lstStyle/>
          <a:p>
            <a:r>
              <a:rPr lang="en-US" dirty="0" smtClean="0"/>
              <a:t>Roomba</a:t>
            </a:r>
          </a:p>
          <a:p>
            <a:pPr lvl="1"/>
            <a:r>
              <a:rPr lang="en-US" dirty="0"/>
              <a:t>C</a:t>
            </a:r>
            <a:r>
              <a:rPr lang="en-US" dirty="0" smtClean="0"/>
              <a:t>able + Interfacing </a:t>
            </a:r>
          </a:p>
          <a:p>
            <a:r>
              <a:rPr lang="en-US" dirty="0"/>
              <a:t>Selecting and implementing algorithms</a:t>
            </a:r>
          </a:p>
          <a:p>
            <a:pPr marL="0" indent="0">
              <a:buNone/>
            </a:pPr>
            <a:r>
              <a:rPr lang="en-US" dirty="0"/>
              <a:t>for autonomous navigation</a:t>
            </a:r>
          </a:p>
          <a:p>
            <a:pPr lvl="1"/>
            <a:r>
              <a:rPr lang="en-US" dirty="0"/>
              <a:t>Using maps of Group T</a:t>
            </a:r>
          </a:p>
          <a:p>
            <a:pPr lvl="1"/>
            <a:r>
              <a:rPr lang="en-US" dirty="0" smtClean="0"/>
              <a:t>MATLAB</a:t>
            </a:r>
            <a:endParaRPr lang="en-US" noProof="0" dirty="0" smtClean="0"/>
          </a:p>
          <a:p>
            <a:r>
              <a:rPr lang="en-US" noProof="0" dirty="0" smtClean="0"/>
              <a:t>Extend Roomba with extra sensors</a:t>
            </a:r>
          </a:p>
          <a:p>
            <a:r>
              <a:rPr lang="en-US" noProof="0" dirty="0" smtClean="0"/>
              <a:t>Design of an extended platform</a:t>
            </a:r>
          </a:p>
        </p:txBody>
      </p:sp>
      <p:sp>
        <p:nvSpPr>
          <p:cNvPr id="4" name="Slide Number Placeholder 3"/>
          <p:cNvSpPr>
            <a:spLocks noGrp="1"/>
          </p:cNvSpPr>
          <p:nvPr>
            <p:ph type="sldNum" sz="quarter" idx="12"/>
          </p:nvPr>
        </p:nvSpPr>
        <p:spPr/>
        <p:txBody>
          <a:bodyPr/>
          <a:lstStyle/>
          <a:p>
            <a:fld id="{F35D8031-C8E5-48F8-A3B6-81643B27A3AF}" type="slidenum">
              <a:rPr lang="nl-BE" smtClean="0"/>
              <a:pPr/>
              <a:t>4</a:t>
            </a:fld>
            <a:endParaRPr lang="nl-BE" dirty="0"/>
          </a:p>
        </p:txBody>
      </p:sp>
    </p:spTree>
    <p:extLst>
      <p:ext uri="{BB962C8B-B14F-4D97-AF65-F5344CB8AC3E}">
        <p14:creationId xmlns:p14="http://schemas.microsoft.com/office/powerpoint/2010/main" val="4324381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Video</a:t>
            </a:r>
            <a:r>
              <a:rPr lang="en-US" dirty="0"/>
              <a:t>: </a:t>
            </a:r>
            <a:r>
              <a:rPr lang="en-US" dirty="0" smtClean="0"/>
              <a:t>semi-static </a:t>
            </a:r>
            <a:r>
              <a:rPr lang="en-US" dirty="0"/>
              <a:t>obstacles</a:t>
            </a:r>
            <a:endParaRPr lang="en-US" noProof="0" dirty="0"/>
          </a:p>
        </p:txBody>
      </p:sp>
      <p:sp>
        <p:nvSpPr>
          <p:cNvPr id="3" name="Slide Number Placeholder 2"/>
          <p:cNvSpPr>
            <a:spLocks noGrp="1"/>
          </p:cNvSpPr>
          <p:nvPr>
            <p:ph type="sldNum" sz="quarter" idx="12"/>
          </p:nvPr>
        </p:nvSpPr>
        <p:spPr/>
        <p:txBody>
          <a:bodyPr/>
          <a:lstStyle/>
          <a:p>
            <a:fld id="{F35D8031-C8E5-48F8-A3B6-81643B27A3AF}" type="slidenum">
              <a:rPr lang="nl-BE" smtClean="0"/>
              <a:pPr/>
              <a:t>40</a:t>
            </a:fld>
            <a:endParaRPr lang="nl-BE" dirty="0"/>
          </a:p>
        </p:txBody>
      </p:sp>
      <p:pic>
        <p:nvPicPr>
          <p:cNvPr id="6" name="PersonenObstakel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69938" y="1349375"/>
            <a:ext cx="7874000" cy="4429125"/>
          </a:xfrm>
        </p:spPr>
      </p:pic>
    </p:spTree>
    <p:extLst>
      <p:ext uri="{BB962C8B-B14F-4D97-AF65-F5344CB8AC3E}">
        <p14:creationId xmlns:p14="http://schemas.microsoft.com/office/powerpoint/2010/main" val="690120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Video: </a:t>
            </a:r>
            <a:r>
              <a:rPr lang="nl-BE" dirty="0" err="1"/>
              <a:t>d</a:t>
            </a:r>
            <a:r>
              <a:rPr lang="nl-BE" dirty="0" err="1" smtClean="0"/>
              <a:t>ynamic</a:t>
            </a:r>
            <a:r>
              <a:rPr lang="nl-BE" dirty="0" smtClean="0"/>
              <a:t> </a:t>
            </a:r>
            <a:r>
              <a:rPr lang="nl-BE" dirty="0"/>
              <a:t>obstacle </a:t>
            </a:r>
            <a:r>
              <a:rPr lang="nl-BE" dirty="0" err="1"/>
              <a:t>seen</a:t>
            </a:r>
            <a:r>
              <a:rPr lang="nl-BE" dirty="0"/>
              <a:t> as </a:t>
            </a:r>
            <a:r>
              <a:rPr lang="nl-BE" dirty="0" err="1" smtClean="0"/>
              <a:t>static</a:t>
            </a:r>
            <a:endParaRPr lang="en-US" noProof="0" dirty="0"/>
          </a:p>
        </p:txBody>
      </p:sp>
      <p:sp>
        <p:nvSpPr>
          <p:cNvPr id="3" name="Slide Number Placeholder 2"/>
          <p:cNvSpPr>
            <a:spLocks noGrp="1"/>
          </p:cNvSpPr>
          <p:nvPr>
            <p:ph type="sldNum" sz="quarter" idx="12"/>
          </p:nvPr>
        </p:nvSpPr>
        <p:spPr/>
        <p:txBody>
          <a:bodyPr/>
          <a:lstStyle/>
          <a:p>
            <a:fld id="{F35D8031-C8E5-48F8-A3B6-81643B27A3AF}" type="slidenum">
              <a:rPr lang="nl-BE" smtClean="0"/>
              <a:pPr/>
              <a:t>41</a:t>
            </a:fld>
            <a:endParaRPr lang="nl-BE" dirty="0"/>
          </a:p>
        </p:txBody>
      </p:sp>
      <p:pic>
        <p:nvPicPr>
          <p:cNvPr id="5" name="ObstaclesDeurDynamic">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769938" y="1349375"/>
            <a:ext cx="7874000" cy="4429125"/>
          </a:xfrm>
        </p:spPr>
      </p:pic>
    </p:spTree>
    <p:extLst>
      <p:ext uri="{BB962C8B-B14F-4D97-AF65-F5344CB8AC3E}">
        <p14:creationId xmlns:p14="http://schemas.microsoft.com/office/powerpoint/2010/main" val="3303835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Critical Reflection</a:t>
            </a:r>
            <a:endParaRPr lang="en-US" noProof="0" dirty="0"/>
          </a:p>
        </p:txBody>
      </p:sp>
      <p:sp>
        <p:nvSpPr>
          <p:cNvPr id="3" name="Tijdelijke aanduiding voor inhoud 2"/>
          <p:cNvSpPr>
            <a:spLocks noGrp="1"/>
          </p:cNvSpPr>
          <p:nvPr>
            <p:ph idx="1"/>
          </p:nvPr>
        </p:nvSpPr>
        <p:spPr/>
        <p:txBody>
          <a:bodyPr/>
          <a:lstStyle/>
          <a:p>
            <a:r>
              <a:rPr lang="en-US" noProof="0" dirty="0" smtClean="0"/>
              <a:t>Localization</a:t>
            </a:r>
          </a:p>
          <a:p>
            <a:r>
              <a:rPr lang="en-US" noProof="0" dirty="0" smtClean="0"/>
              <a:t>Obstacle Avoidance </a:t>
            </a:r>
          </a:p>
          <a:p>
            <a:r>
              <a:rPr lang="nl-BE" noProof="0" dirty="0" smtClean="0"/>
              <a:t>Sequential nature of MATLAB code</a:t>
            </a:r>
          </a:p>
          <a:p>
            <a:endParaRPr lang="nl-BE" noProof="0" dirty="0" smtClean="0"/>
          </a:p>
          <a:p>
            <a:endParaRPr lang="nl-BE" noProof="0" dirty="0" smtClean="0"/>
          </a:p>
        </p:txBody>
      </p:sp>
      <p:sp>
        <p:nvSpPr>
          <p:cNvPr id="4" name="Slide Number Placeholder 3"/>
          <p:cNvSpPr>
            <a:spLocks noGrp="1"/>
          </p:cNvSpPr>
          <p:nvPr>
            <p:ph type="sldNum" sz="quarter" idx="12"/>
          </p:nvPr>
        </p:nvSpPr>
        <p:spPr/>
        <p:txBody>
          <a:bodyPr/>
          <a:lstStyle/>
          <a:p>
            <a:fld id="{F35D8031-C8E5-48F8-A3B6-81643B27A3AF}" type="slidenum">
              <a:rPr lang="nl-BE" smtClean="0"/>
              <a:pPr/>
              <a:t>42</a:t>
            </a:fld>
            <a:endParaRPr lang="nl-BE" dirty="0"/>
          </a:p>
        </p:txBody>
      </p:sp>
      <p:graphicFrame>
        <p:nvGraphicFramePr>
          <p:cNvPr id="5" name="Content Placeholder 7"/>
          <p:cNvGraphicFramePr>
            <a:graphicFrameLocks/>
          </p:cNvGraphicFramePr>
          <p:nvPr>
            <p:extLst>
              <p:ext uri="{D42A27DB-BD31-4B8C-83A1-F6EECF244321}">
                <p14:modId xmlns:p14="http://schemas.microsoft.com/office/powerpoint/2010/main" val="3622795547"/>
              </p:ext>
            </p:extLst>
          </p:nvPr>
        </p:nvGraphicFramePr>
        <p:xfrm>
          <a:off x="1838265" y="3449001"/>
          <a:ext cx="5378530" cy="2217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5"/>
          <p:cNvGraphicFramePr>
            <a:graphicFrameLocks/>
          </p:cNvGraphicFramePr>
          <p:nvPr>
            <p:extLst>
              <p:ext uri="{D42A27DB-BD31-4B8C-83A1-F6EECF244321}">
                <p14:modId xmlns:p14="http://schemas.microsoft.com/office/powerpoint/2010/main" val="2525073831"/>
              </p:ext>
            </p:extLst>
          </p:nvPr>
        </p:nvGraphicFramePr>
        <p:xfrm>
          <a:off x="2356520" y="2636912"/>
          <a:ext cx="4320480" cy="333948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7617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Agenda</a:t>
            </a:r>
            <a:endParaRPr lang="en-US" noProof="0" dirty="0"/>
          </a:p>
        </p:txBody>
      </p:sp>
      <p:sp>
        <p:nvSpPr>
          <p:cNvPr id="3" name="Tijdelijke aanduiding voor inhoud 2"/>
          <p:cNvSpPr>
            <a:spLocks noGrp="1"/>
          </p:cNvSpPr>
          <p:nvPr>
            <p:ph idx="1"/>
          </p:nvPr>
        </p:nvSpPr>
        <p:spPr/>
        <p:txBody>
          <a:bodyPr/>
          <a:lstStyle/>
          <a:p>
            <a:r>
              <a:rPr lang="en-US" noProof="0" dirty="0"/>
              <a:t>Purpose</a:t>
            </a:r>
          </a:p>
          <a:p>
            <a:r>
              <a:rPr lang="en-US" noProof="0" dirty="0"/>
              <a:t>Introduction</a:t>
            </a:r>
          </a:p>
          <a:p>
            <a:r>
              <a:rPr lang="en-US" noProof="0" dirty="0"/>
              <a:t>Robotic platform</a:t>
            </a:r>
          </a:p>
          <a:p>
            <a:r>
              <a:rPr lang="en-US" noProof="0" dirty="0"/>
              <a:t>Methods</a:t>
            </a:r>
          </a:p>
          <a:p>
            <a:r>
              <a:rPr lang="en-US" smtClean="0"/>
              <a:t>Demonstration</a:t>
            </a:r>
            <a:endParaRPr lang="en-US" noProof="0" dirty="0"/>
          </a:p>
          <a:p>
            <a:r>
              <a:rPr lang="en-US" noProof="0" dirty="0"/>
              <a:t>Critical reflection</a:t>
            </a:r>
          </a:p>
          <a:p>
            <a:r>
              <a:rPr lang="en-US" noProof="0" dirty="0">
                <a:solidFill>
                  <a:srgbClr val="FF0000"/>
                </a:solidFill>
              </a:rPr>
              <a:t>Future work</a:t>
            </a:r>
          </a:p>
        </p:txBody>
      </p:sp>
      <p:sp>
        <p:nvSpPr>
          <p:cNvPr id="4" name="Slide Number Placeholder 3"/>
          <p:cNvSpPr>
            <a:spLocks noGrp="1"/>
          </p:cNvSpPr>
          <p:nvPr>
            <p:ph type="sldNum" sz="quarter" idx="12"/>
          </p:nvPr>
        </p:nvSpPr>
        <p:spPr/>
        <p:txBody>
          <a:bodyPr/>
          <a:lstStyle/>
          <a:p>
            <a:fld id="{F35D8031-C8E5-48F8-A3B6-81643B27A3AF}" type="slidenum">
              <a:rPr lang="nl-BE" smtClean="0"/>
              <a:pPr/>
              <a:t>43</a:t>
            </a:fld>
            <a:endParaRPr lang="nl-BE" dirty="0"/>
          </a:p>
        </p:txBody>
      </p:sp>
    </p:spTree>
    <p:extLst>
      <p:ext uri="{BB962C8B-B14F-4D97-AF65-F5344CB8AC3E}">
        <p14:creationId xmlns:p14="http://schemas.microsoft.com/office/powerpoint/2010/main" val="39248878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Future work</a:t>
            </a:r>
            <a:endParaRPr lang="en-US" noProof="0" dirty="0"/>
          </a:p>
        </p:txBody>
      </p:sp>
      <p:sp>
        <p:nvSpPr>
          <p:cNvPr id="3" name="Tijdelijke aanduiding voor inhoud 2"/>
          <p:cNvSpPr>
            <a:spLocks noGrp="1"/>
          </p:cNvSpPr>
          <p:nvPr>
            <p:ph idx="1"/>
          </p:nvPr>
        </p:nvSpPr>
        <p:spPr/>
        <p:txBody>
          <a:bodyPr/>
          <a:lstStyle/>
          <a:p>
            <a:r>
              <a:rPr lang="en-US" noProof="0" dirty="0" smtClean="0"/>
              <a:t>Make the robotic platform embedded</a:t>
            </a:r>
          </a:p>
          <a:p>
            <a:pPr lvl="1"/>
            <a:r>
              <a:rPr lang="en-US" noProof="0" dirty="0" smtClean="0"/>
              <a:t>Use single board computer to communicate with an external computer</a:t>
            </a:r>
          </a:p>
          <a:p>
            <a:pPr lvl="1"/>
            <a:r>
              <a:rPr lang="en-US" noProof="0" dirty="0" smtClean="0"/>
              <a:t>Use single board computer also as computational power</a:t>
            </a:r>
          </a:p>
          <a:p>
            <a:pPr lvl="2"/>
            <a:r>
              <a:rPr lang="en-US" noProof="0" dirty="0" smtClean="0"/>
              <a:t>Adaptation of methods is needed !</a:t>
            </a:r>
          </a:p>
          <a:p>
            <a:r>
              <a:rPr lang="en-US" noProof="0" dirty="0" smtClean="0"/>
              <a:t>Dynamic model of the Roomba</a:t>
            </a:r>
          </a:p>
          <a:p>
            <a:pPr lvl="1"/>
            <a:r>
              <a:rPr lang="en-US" noProof="0" dirty="0" smtClean="0"/>
              <a:t>Better Obstacle Avoidance methods are available </a:t>
            </a:r>
          </a:p>
          <a:p>
            <a:r>
              <a:rPr lang="en-US" noProof="0" dirty="0" smtClean="0"/>
              <a:t>Tracking the person following the robot</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44</a:t>
            </a:fld>
            <a:endParaRPr lang="nl-BE" dirty="0"/>
          </a:p>
        </p:txBody>
      </p:sp>
    </p:spTree>
    <p:extLst>
      <p:ext uri="{BB962C8B-B14F-4D97-AF65-F5344CB8AC3E}">
        <p14:creationId xmlns:p14="http://schemas.microsoft.com/office/powerpoint/2010/main" val="38880614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End</a:t>
            </a:r>
            <a:r>
              <a:rPr lang="en-US"/>
              <a:t> of </a:t>
            </a:r>
            <a:r>
              <a:rPr lang="en-US" smtClean="0"/>
              <a:t>presentation</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45</a:t>
            </a:fld>
            <a:endParaRPr lang="nl-BE" dirty="0"/>
          </a:p>
        </p:txBody>
      </p:sp>
      <p:sp>
        <p:nvSpPr>
          <p:cNvPr id="5" name="Content Placeholder 4"/>
          <p:cNvSpPr>
            <a:spLocks noGrp="1"/>
          </p:cNvSpPr>
          <p:nvPr>
            <p:ph idx="1"/>
          </p:nvPr>
        </p:nvSpPr>
        <p:spPr/>
        <p:txBody>
          <a:bodyPr/>
          <a:lstStyle/>
          <a:p>
            <a:endParaRPr lang="nl-BE" dirty="0"/>
          </a:p>
          <a:p>
            <a:pPr marL="0" indent="0">
              <a:buNone/>
            </a:pPr>
            <a:r>
              <a:rPr lang="nl-BE" sz="3200" dirty="0"/>
              <a:t>Thank</a:t>
            </a:r>
            <a:r>
              <a:rPr lang="nl-BE" sz="3200"/>
              <a:t> you for your attention</a:t>
            </a:r>
            <a:endParaRPr lang="nl-BE" sz="3200" dirty="0"/>
          </a:p>
        </p:txBody>
      </p:sp>
    </p:spTree>
    <p:extLst>
      <p:ext uri="{BB962C8B-B14F-4D97-AF65-F5344CB8AC3E}">
        <p14:creationId xmlns:p14="http://schemas.microsoft.com/office/powerpoint/2010/main" val="2819533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Agenda</a:t>
            </a:r>
            <a:endParaRPr lang="en-US" noProof="0" dirty="0"/>
          </a:p>
        </p:txBody>
      </p:sp>
      <p:sp>
        <p:nvSpPr>
          <p:cNvPr id="3" name="Tijdelijke aanduiding voor inhoud 2"/>
          <p:cNvSpPr>
            <a:spLocks noGrp="1"/>
          </p:cNvSpPr>
          <p:nvPr>
            <p:ph idx="1"/>
          </p:nvPr>
        </p:nvSpPr>
        <p:spPr/>
        <p:txBody>
          <a:bodyPr/>
          <a:lstStyle/>
          <a:p>
            <a:r>
              <a:rPr lang="en-US" noProof="0" dirty="0"/>
              <a:t>Goals</a:t>
            </a:r>
          </a:p>
          <a:p>
            <a:r>
              <a:rPr lang="en-US" noProof="0" dirty="0">
                <a:solidFill>
                  <a:srgbClr val="FF0000"/>
                </a:solidFill>
              </a:rPr>
              <a:t>Introduction</a:t>
            </a:r>
          </a:p>
          <a:p>
            <a:r>
              <a:rPr lang="en-US" noProof="0" dirty="0"/>
              <a:t>Robotic platform</a:t>
            </a:r>
          </a:p>
          <a:p>
            <a:r>
              <a:rPr lang="en-US" noProof="0" dirty="0"/>
              <a:t>Methods</a:t>
            </a:r>
          </a:p>
          <a:p>
            <a:r>
              <a:rPr lang="en-US" smtClean="0"/>
              <a:t>Demonstration</a:t>
            </a:r>
            <a:endParaRPr lang="en-US" noProof="0" dirty="0"/>
          </a:p>
          <a:p>
            <a:r>
              <a:rPr lang="en-US" noProof="0" dirty="0"/>
              <a:t>Critical reflection</a:t>
            </a:r>
          </a:p>
          <a:p>
            <a:r>
              <a:rPr lang="en-US" noProof="0" dirty="0"/>
              <a:t>Future work</a:t>
            </a:r>
          </a:p>
        </p:txBody>
      </p:sp>
      <p:sp>
        <p:nvSpPr>
          <p:cNvPr id="4" name="Slide Number Placeholder 3"/>
          <p:cNvSpPr>
            <a:spLocks noGrp="1"/>
          </p:cNvSpPr>
          <p:nvPr>
            <p:ph type="sldNum" sz="quarter" idx="12"/>
          </p:nvPr>
        </p:nvSpPr>
        <p:spPr/>
        <p:txBody>
          <a:bodyPr/>
          <a:lstStyle/>
          <a:p>
            <a:fld id="{F35D8031-C8E5-48F8-A3B6-81643B27A3AF}" type="slidenum">
              <a:rPr lang="nl-BE" smtClean="0"/>
              <a:pPr/>
              <a:t>5</a:t>
            </a:fld>
            <a:endParaRPr lang="nl-BE" dirty="0"/>
          </a:p>
        </p:txBody>
      </p:sp>
    </p:spTree>
    <p:extLst>
      <p:ext uri="{BB962C8B-B14F-4D97-AF65-F5344CB8AC3E}">
        <p14:creationId xmlns:p14="http://schemas.microsoft.com/office/powerpoint/2010/main" val="3828303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What makes a robot autonomous ?</a:t>
            </a:r>
            <a:endParaRPr lang="en-US" noProof="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77209472"/>
              </p:ext>
            </p:extLst>
          </p:nvPr>
        </p:nvGraphicFramePr>
        <p:xfrm>
          <a:off x="519979" y="1916832"/>
          <a:ext cx="8334375" cy="3645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F35D8031-C8E5-48F8-A3B6-81643B27A3AF}" type="slidenum">
              <a:rPr lang="nl-BE" smtClean="0"/>
              <a:pPr/>
              <a:t>6</a:t>
            </a:fld>
            <a:endParaRPr lang="nl-BE" dirty="0"/>
          </a:p>
        </p:txBody>
      </p:sp>
      <p:sp>
        <p:nvSpPr>
          <p:cNvPr id="6" name="Content Placeholder 2"/>
          <p:cNvSpPr txBox="1">
            <a:spLocks/>
          </p:cNvSpPr>
          <p:nvPr/>
        </p:nvSpPr>
        <p:spPr>
          <a:xfrm>
            <a:off x="540000" y="1349999"/>
            <a:ext cx="8334000" cy="638841"/>
          </a:xfrm>
          <a:prstGeom prst="rect">
            <a:avLst/>
          </a:prstGeom>
        </p:spPr>
        <p:txBody>
          <a:bodyPr vert="horz" lIns="0" tIns="0" rIns="0" bIns="0" rtlCol="0">
            <a:noAutofit/>
          </a:bodyPr>
          <a:lst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Our</a:t>
            </a:r>
            <a:r>
              <a:rPr lang="en-US"/>
              <a:t> selected </a:t>
            </a:r>
            <a:r>
              <a:rPr lang="en-US" smtClean="0"/>
              <a:t>approach</a:t>
            </a:r>
            <a:r>
              <a:rPr lang="en-US" dirty="0"/>
              <a:t>: </a:t>
            </a:r>
          </a:p>
          <a:p>
            <a:endParaRPr lang="en-US" dirty="0"/>
          </a:p>
        </p:txBody>
      </p:sp>
    </p:spTree>
    <p:extLst>
      <p:ext uri="{BB962C8B-B14F-4D97-AF65-F5344CB8AC3E}">
        <p14:creationId xmlns:p14="http://schemas.microsoft.com/office/powerpoint/2010/main" val="1910029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noProof="0" dirty="0" smtClean="0"/>
              <a:t>3 important branches</a:t>
            </a:r>
            <a:endParaRPr lang="en-US" noProof="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21392166"/>
              </p:ext>
            </p:extLst>
          </p:nvPr>
        </p:nvGraphicFramePr>
        <p:xfrm>
          <a:off x="539750" y="2060848"/>
          <a:ext cx="8334375" cy="3717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F35D8031-C8E5-48F8-A3B6-81643B27A3AF}" type="slidenum">
              <a:rPr lang="nl-BE" smtClean="0"/>
              <a:pPr/>
              <a:t>7</a:t>
            </a:fld>
            <a:endParaRPr lang="nl-BE" dirty="0"/>
          </a:p>
        </p:txBody>
      </p:sp>
      <p:grpSp>
        <p:nvGrpSpPr>
          <p:cNvPr id="5" name="Group 4"/>
          <p:cNvGrpSpPr/>
          <p:nvPr/>
        </p:nvGrpSpPr>
        <p:grpSpPr>
          <a:xfrm rot="5400000">
            <a:off x="4301090" y="-2621982"/>
            <a:ext cx="743253" cy="8334374"/>
            <a:chOff x="5833590" y="0"/>
            <a:chExt cx="2494615" cy="3717652"/>
          </a:xfrm>
          <a:solidFill>
            <a:srgbClr val="0396C4"/>
          </a:solidFill>
        </p:grpSpPr>
        <p:sp>
          <p:nvSpPr>
            <p:cNvPr id="6" name="Rounded Rectangle 5"/>
            <p:cNvSpPr/>
            <p:nvPr/>
          </p:nvSpPr>
          <p:spPr>
            <a:xfrm>
              <a:off x="5833590" y="0"/>
              <a:ext cx="2494615" cy="3717652"/>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Rounded Rectangle 4"/>
            <p:cNvSpPr/>
            <p:nvPr/>
          </p:nvSpPr>
          <p:spPr>
            <a:xfrm>
              <a:off x="5906655" y="73065"/>
              <a:ext cx="2348485" cy="35715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vert270" wrap="square" lIns="118110" tIns="118110" rIns="118110" bIns="118110" numCol="1" spcCol="1270" anchor="ctr" anchorCtr="0">
              <a:noAutofit/>
            </a:bodyPr>
            <a:lstStyle/>
            <a:p>
              <a:pPr lvl="0" algn="ctr" defTabSz="1377950">
                <a:lnSpc>
                  <a:spcPct val="90000"/>
                </a:lnSpc>
                <a:spcBef>
                  <a:spcPct val="0"/>
                </a:spcBef>
                <a:spcAft>
                  <a:spcPct val="35000"/>
                </a:spcAft>
              </a:pPr>
              <a:r>
                <a:rPr lang="en-GB" sz="3100" kern="1200" dirty="0" smtClean="0"/>
                <a:t>Think</a:t>
              </a:r>
              <a:endParaRPr lang="en-GB" sz="3100" dirty="0"/>
            </a:p>
          </p:txBody>
        </p:sp>
      </p:grpSp>
    </p:spTree>
    <p:extLst>
      <p:ext uri="{BB962C8B-B14F-4D97-AF65-F5344CB8AC3E}">
        <p14:creationId xmlns:p14="http://schemas.microsoft.com/office/powerpoint/2010/main" val="3635054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Agenda</a:t>
            </a:r>
            <a:endParaRPr lang="en-US" noProof="0" dirty="0"/>
          </a:p>
        </p:txBody>
      </p:sp>
      <p:sp>
        <p:nvSpPr>
          <p:cNvPr id="3" name="Tijdelijke aanduiding voor inhoud 2"/>
          <p:cNvSpPr>
            <a:spLocks noGrp="1"/>
          </p:cNvSpPr>
          <p:nvPr>
            <p:ph idx="1"/>
          </p:nvPr>
        </p:nvSpPr>
        <p:spPr/>
        <p:txBody>
          <a:bodyPr/>
          <a:lstStyle/>
          <a:p>
            <a:r>
              <a:rPr lang="en-US" noProof="0" dirty="0"/>
              <a:t>Goals</a:t>
            </a:r>
          </a:p>
          <a:p>
            <a:r>
              <a:rPr lang="en-US" noProof="0" dirty="0"/>
              <a:t>Introduction</a:t>
            </a:r>
          </a:p>
          <a:p>
            <a:r>
              <a:rPr lang="en-US" noProof="0" dirty="0">
                <a:solidFill>
                  <a:srgbClr val="FF0000"/>
                </a:solidFill>
              </a:rPr>
              <a:t>Robotic platform</a:t>
            </a:r>
          </a:p>
          <a:p>
            <a:r>
              <a:rPr lang="en-US" noProof="0" dirty="0"/>
              <a:t>Methods</a:t>
            </a:r>
          </a:p>
          <a:p>
            <a:r>
              <a:rPr lang="en-US" smtClean="0"/>
              <a:t>Demonstration</a:t>
            </a:r>
            <a:endParaRPr lang="en-US" noProof="0" dirty="0"/>
          </a:p>
          <a:p>
            <a:r>
              <a:rPr lang="en-US" noProof="0" dirty="0"/>
              <a:t>Critical reflection</a:t>
            </a:r>
          </a:p>
          <a:p>
            <a:r>
              <a:rPr lang="en-US" noProof="0" dirty="0"/>
              <a:t>Future work</a:t>
            </a:r>
          </a:p>
        </p:txBody>
      </p:sp>
      <p:sp>
        <p:nvSpPr>
          <p:cNvPr id="4" name="Slide Number Placeholder 3"/>
          <p:cNvSpPr>
            <a:spLocks noGrp="1"/>
          </p:cNvSpPr>
          <p:nvPr>
            <p:ph type="sldNum" sz="quarter" idx="12"/>
          </p:nvPr>
        </p:nvSpPr>
        <p:spPr/>
        <p:txBody>
          <a:bodyPr/>
          <a:lstStyle/>
          <a:p>
            <a:fld id="{F35D8031-C8E5-48F8-A3B6-81643B27A3AF}" type="slidenum">
              <a:rPr lang="nl-BE" smtClean="0"/>
              <a:pPr/>
              <a:t>8</a:t>
            </a:fld>
            <a:endParaRPr lang="nl-BE" dirty="0"/>
          </a:p>
        </p:txBody>
      </p:sp>
    </p:spTree>
    <p:extLst>
      <p:ext uri="{BB962C8B-B14F-4D97-AF65-F5344CB8AC3E}">
        <p14:creationId xmlns:p14="http://schemas.microsoft.com/office/powerpoint/2010/main" val="2194209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Our extended robotic platform</a:t>
            </a:r>
            <a:endParaRPr lang="en-US" noProof="0" dirty="0"/>
          </a:p>
        </p:txBody>
      </p:sp>
      <p:sp>
        <p:nvSpPr>
          <p:cNvPr id="4" name="Slide Number Placeholder 3"/>
          <p:cNvSpPr>
            <a:spLocks noGrp="1"/>
          </p:cNvSpPr>
          <p:nvPr>
            <p:ph type="sldNum" sz="quarter" idx="12"/>
          </p:nvPr>
        </p:nvSpPr>
        <p:spPr/>
        <p:txBody>
          <a:bodyPr/>
          <a:lstStyle/>
          <a:p>
            <a:fld id="{F35D8031-C8E5-48F8-A3B6-81643B27A3AF}" type="slidenum">
              <a:rPr lang="nl-BE" smtClean="0"/>
              <a:pPr/>
              <a:t>9</a:t>
            </a:fld>
            <a:endParaRPr lang="nl-BE"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6606" y="1079999"/>
            <a:ext cx="6115295" cy="4698625"/>
          </a:xfrm>
        </p:spPr>
      </p:pic>
      <p:sp>
        <p:nvSpPr>
          <p:cNvPr id="8" name="TextBox 7"/>
          <p:cNvSpPr txBox="1"/>
          <p:nvPr/>
        </p:nvSpPr>
        <p:spPr>
          <a:xfrm>
            <a:off x="6766207" y="1219750"/>
            <a:ext cx="1637703"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nl-BE" sz="3200" dirty="0" smtClean="0">
                <a:solidFill>
                  <a:srgbClr val="00407A"/>
                </a:solidFill>
              </a:rPr>
              <a:t>See</a:t>
            </a:r>
            <a:endParaRPr lang="en-US" sz="3200" dirty="0">
              <a:solidFill>
                <a:srgbClr val="00407A"/>
              </a:solidFill>
            </a:endParaRPr>
          </a:p>
        </p:txBody>
      </p:sp>
      <p:sp>
        <p:nvSpPr>
          <p:cNvPr id="9" name="TextBox 8"/>
          <p:cNvSpPr txBox="1"/>
          <p:nvPr/>
        </p:nvSpPr>
        <p:spPr>
          <a:xfrm>
            <a:off x="7308856" y="2844537"/>
            <a:ext cx="1637703"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nl-BE" sz="3200" dirty="0" smtClean="0">
                <a:solidFill>
                  <a:srgbClr val="00407A"/>
                </a:solidFill>
              </a:rPr>
              <a:t>Think</a:t>
            </a:r>
            <a:endParaRPr lang="en-US" sz="3200" dirty="0">
              <a:solidFill>
                <a:srgbClr val="00407A"/>
              </a:solidFill>
            </a:endParaRPr>
          </a:p>
        </p:txBody>
      </p:sp>
      <p:sp>
        <p:nvSpPr>
          <p:cNvPr id="10" name="TextBox 9"/>
          <p:cNvSpPr txBox="1"/>
          <p:nvPr/>
        </p:nvSpPr>
        <p:spPr>
          <a:xfrm>
            <a:off x="6588776" y="4575834"/>
            <a:ext cx="1637703"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nl-BE" sz="3200" dirty="0" smtClean="0">
                <a:solidFill>
                  <a:srgbClr val="00407A"/>
                </a:solidFill>
              </a:rPr>
              <a:t>Act</a:t>
            </a:r>
            <a:endParaRPr lang="en-US" sz="3200" dirty="0">
              <a:solidFill>
                <a:srgbClr val="00407A"/>
              </a:solidFill>
            </a:endParaRPr>
          </a:p>
        </p:txBody>
      </p:sp>
      <p:cxnSp>
        <p:nvCxnSpPr>
          <p:cNvPr id="12" name="Straight Arrow Connector 11"/>
          <p:cNvCxnSpPr>
            <a:endCxn id="8" idx="1"/>
          </p:cNvCxnSpPr>
          <p:nvPr/>
        </p:nvCxnSpPr>
        <p:spPr>
          <a:xfrm>
            <a:off x="4572000" y="1512138"/>
            <a:ext cx="2194207" cy="0"/>
          </a:xfrm>
          <a:prstGeom prst="straightConnector1">
            <a:avLst/>
          </a:prstGeom>
          <a:ln w="28575">
            <a:solidFill>
              <a:srgbClr val="00407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1"/>
          </p:cNvCxnSpPr>
          <p:nvPr/>
        </p:nvCxnSpPr>
        <p:spPr>
          <a:xfrm flipV="1">
            <a:off x="6588776" y="3136925"/>
            <a:ext cx="720080" cy="4043"/>
          </a:xfrm>
          <a:prstGeom prst="straightConnector1">
            <a:avLst/>
          </a:prstGeom>
          <a:ln w="28575">
            <a:solidFill>
              <a:srgbClr val="00407A"/>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436096" y="4869160"/>
            <a:ext cx="1152680" cy="0"/>
          </a:xfrm>
          <a:prstGeom prst="straightConnector1">
            <a:avLst/>
          </a:prstGeom>
          <a:ln w="28575">
            <a:solidFill>
              <a:srgbClr val="00407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67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KU Leuven-Liggend-Achtergrond Wit">
  <a:themeElements>
    <a:clrScheme name="Aangepast 37">
      <a:dk1>
        <a:srgbClr val="000000"/>
      </a:dk1>
      <a:lt1>
        <a:srgbClr val="FFFFFF"/>
      </a:lt1>
      <a:dk2>
        <a:srgbClr val="000000"/>
      </a:dk2>
      <a:lt2>
        <a:srgbClr val="808080"/>
      </a:lt2>
      <a:accent1>
        <a:srgbClr val="1D8DB0"/>
      </a:accent1>
      <a:accent2>
        <a:srgbClr val="116E8A"/>
      </a:accent2>
      <a:accent3>
        <a:srgbClr val="FFFFFF"/>
      </a:accent3>
      <a:accent4>
        <a:srgbClr val="000000"/>
      </a:accent4>
      <a:accent5>
        <a:srgbClr val="DAEDEF"/>
      </a:accent5>
      <a:accent6>
        <a:srgbClr val="2D2D8A"/>
      </a:accent6>
      <a:hlink>
        <a:srgbClr val="009999"/>
      </a:hlink>
      <a:folHlink>
        <a:srgbClr val="800080"/>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orporate-KU Leuven-Liggend-Achtergrond Wit">
  <a:themeElements>
    <a:clrScheme name="Aangepast 38">
      <a:dk1>
        <a:srgbClr val="000000"/>
      </a:dk1>
      <a:lt1>
        <a:srgbClr val="FFFFFF"/>
      </a:lt1>
      <a:dk2>
        <a:srgbClr val="000000"/>
      </a:dk2>
      <a:lt2>
        <a:srgbClr val="808080"/>
      </a:lt2>
      <a:accent1>
        <a:srgbClr val="1D8DB0"/>
      </a:accent1>
      <a:accent2>
        <a:srgbClr val="116E8A"/>
      </a:accent2>
      <a:accent3>
        <a:srgbClr val="FFFFFF"/>
      </a:accent3>
      <a:accent4>
        <a:srgbClr val="000000"/>
      </a:accent4>
      <a:accent5>
        <a:srgbClr val="DAEDEF"/>
      </a:accent5>
      <a:accent6>
        <a:srgbClr val="2D2D8A"/>
      </a:accent6>
      <a:hlink>
        <a:srgbClr val="009999"/>
      </a:hlink>
      <a:folHlink>
        <a:srgbClr val="800080"/>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orporate-KU Leuven-Liggend-Achtergrond Wit en Watermerk">
  <a:themeElements>
    <a:clrScheme name="Aangepast 39">
      <a:dk1>
        <a:srgbClr val="000000"/>
      </a:dk1>
      <a:lt1>
        <a:srgbClr val="FFFFFF"/>
      </a:lt1>
      <a:dk2>
        <a:srgbClr val="000000"/>
      </a:dk2>
      <a:lt2>
        <a:srgbClr val="808080"/>
      </a:lt2>
      <a:accent1>
        <a:srgbClr val="1D8DB0"/>
      </a:accent1>
      <a:accent2>
        <a:srgbClr val="116E8A"/>
      </a:accent2>
      <a:accent3>
        <a:srgbClr val="FFFFFF"/>
      </a:accent3>
      <a:accent4>
        <a:srgbClr val="000000"/>
      </a:accent4>
      <a:accent5>
        <a:srgbClr val="DAEDEF"/>
      </a:accent5>
      <a:accent6>
        <a:srgbClr val="2D2D8A"/>
      </a:accent6>
      <a:hlink>
        <a:srgbClr val="009999"/>
      </a:hlink>
      <a:folHlink>
        <a:srgbClr val="800080"/>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corporate-KULeuven</Template>
  <TotalTime>1657</TotalTime>
  <Words>3401</Words>
  <Application>Microsoft Office PowerPoint</Application>
  <PresentationFormat>On-screen Show (4:3)</PresentationFormat>
  <Paragraphs>503</Paragraphs>
  <Slides>45</Slides>
  <Notes>45</Notes>
  <HiddenSlides>0</HiddenSlides>
  <MMClips>8</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45</vt:i4>
      </vt:variant>
    </vt:vector>
  </HeadingPairs>
  <TitlesOfParts>
    <vt:vector size="52" baseType="lpstr">
      <vt:lpstr>Arial</vt:lpstr>
      <vt:lpstr>Calibri</vt:lpstr>
      <vt:lpstr>Courier New</vt:lpstr>
      <vt:lpstr>Wingdings</vt:lpstr>
      <vt:lpstr>KU Leuven-Liggend-Achtergrond Wit</vt:lpstr>
      <vt:lpstr>Corporate-KU Leuven-Liggend-Achtergrond Wit</vt:lpstr>
      <vt:lpstr>Corporate-KU Leuven-Liggend-Achtergrond Wit en Watermerk</vt:lpstr>
      <vt:lpstr>Autonomous Mobile Robot Navigation using the iRobot Roomba</vt:lpstr>
      <vt:lpstr>Agenda</vt:lpstr>
      <vt:lpstr>Goals (Application)</vt:lpstr>
      <vt:lpstr>Goals (Design)</vt:lpstr>
      <vt:lpstr>Agenda</vt:lpstr>
      <vt:lpstr>What makes a robot autonomous ?</vt:lpstr>
      <vt:lpstr>3 important branches</vt:lpstr>
      <vt:lpstr>Agenda</vt:lpstr>
      <vt:lpstr>Our extended robotic platform</vt:lpstr>
      <vt:lpstr>Roomba Platform</vt:lpstr>
      <vt:lpstr>Roomba Communication</vt:lpstr>
      <vt:lpstr>Sensor: Two Types</vt:lpstr>
      <vt:lpstr>Extended Platform</vt:lpstr>
      <vt:lpstr>Agenda</vt:lpstr>
      <vt:lpstr>Methods</vt:lpstr>
      <vt:lpstr>Path Planning</vt:lpstr>
      <vt:lpstr>Voronoi Diagram</vt:lpstr>
      <vt:lpstr>Voronoi Diagram</vt:lpstr>
      <vt:lpstr>Voronoi Diagram</vt:lpstr>
      <vt:lpstr>Localization: General</vt:lpstr>
      <vt:lpstr>Monte Carlo Localization</vt:lpstr>
      <vt:lpstr>Monte Carlo Localization</vt:lpstr>
      <vt:lpstr>Monte Carlo Localization</vt:lpstr>
      <vt:lpstr>How does this look?</vt:lpstr>
      <vt:lpstr>Localization: Motion Model</vt:lpstr>
      <vt:lpstr>Localization: Sensor Model</vt:lpstr>
      <vt:lpstr>Obstacle Avoidance</vt:lpstr>
      <vt:lpstr>Vector Polar Histogram</vt:lpstr>
      <vt:lpstr>Vector Polar Histogram</vt:lpstr>
      <vt:lpstr>Vector Polar Histogram</vt:lpstr>
      <vt:lpstr>Vector Polar Histogram</vt:lpstr>
      <vt:lpstr>Vector Polar Histogram</vt:lpstr>
      <vt:lpstr>Vector Polar Histogram</vt:lpstr>
      <vt:lpstr>Agenda</vt:lpstr>
      <vt:lpstr>Demonstration</vt:lpstr>
      <vt:lpstr>Agenda</vt:lpstr>
      <vt:lpstr>Critical Reflection</vt:lpstr>
      <vt:lpstr>Video: Spiral without curves</vt:lpstr>
      <vt:lpstr>Critical Reflection</vt:lpstr>
      <vt:lpstr>Video: semi-static obstacles</vt:lpstr>
      <vt:lpstr>Video: dynamic obstacle seen as static</vt:lpstr>
      <vt:lpstr>Critical Reflection</vt:lpstr>
      <vt:lpstr>Agenda</vt:lpstr>
      <vt:lpstr>Future work</vt:lpstr>
      <vt:lpstr>End of presentation</vt:lpstr>
    </vt:vector>
  </TitlesOfParts>
  <Company>KULeuven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ICTS | Communicatie, Servicepunt en Opleiding</dc:creator>
  <dc:description>Huisstijl KU Leuven - Versie 24 juli 2012</dc:description>
  <cp:lastModifiedBy>Alexander Meynen</cp:lastModifiedBy>
  <cp:revision>539</cp:revision>
  <dcterms:created xsi:type="dcterms:W3CDTF">2012-07-10T07:57:57Z</dcterms:created>
  <dcterms:modified xsi:type="dcterms:W3CDTF">2015-06-01T05:39:22Z</dcterms:modified>
</cp:coreProperties>
</file>